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288" r:id="rId2"/>
    <p:sldId id="257" r:id="rId3"/>
    <p:sldId id="258" r:id="rId4"/>
    <p:sldId id="259" r:id="rId5"/>
    <p:sldId id="28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41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E0C3-4558-9817-801F70C92D2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E0C3-4558-9817-801F70C92D2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E0C3-4558-9817-801F70C92D2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E0C3-4558-9817-801F70C92D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საერთაშორისო კონფერენცია - 17</c:v>
                </c:pt>
                <c:pt idx="1">
                  <c:v>ადგილობრივი კონფერენცია - 13</c:v>
                </c:pt>
                <c:pt idx="2">
                  <c:v>სტუდენტური კონფერენცია - 8</c:v>
                </c:pt>
                <c:pt idx="3">
                  <c:v>ზამთრის სკოლა -  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13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C3-4558-9817-801F70C92D2F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11163803388212"/>
          <c:y val="0.82832990336435219"/>
          <c:w val="0.7317767239322357"/>
          <c:h val="0.154624642090193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146-4F02-86A3-6573DB3BC8B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146-4F02-86A3-6573DB3BC8B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146-4F02-86A3-6573DB3BC8B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146-4F02-86A3-6573DB3BC8B7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146-4F02-86A3-6573DB3BC8B7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146-4F02-86A3-6573DB3BC8B7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146-4F02-86A3-6573DB3BC8B7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146-4F02-86A3-6573DB3BC8B7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146-4F02-86A3-6573DB3BC8B7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146-4F02-86A3-6573DB3BC8B7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B146-4F02-86A3-6573DB3BC8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საქართველოში გამოცემული სტატიები </c:v>
                </c:pt>
                <c:pt idx="3">
                  <c:v>საქართველოში გამოცემული მონოგრაფიები/წიგნები –</c:v>
                </c:pt>
                <c:pt idx="4">
                  <c:v>რუსთაველის ფონდის გრანტები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28</c:v>
                </c:pt>
                <c:pt idx="2">
                  <c:v>11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146-4F02-86A3-6573DB3BC8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3DD-4B92-A770-60877C3AC40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DD-4B92-A770-60877C3AC40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3DD-4B92-A770-60877C3AC40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3DD-4B92-A770-60877C3AC40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3DD-4B92-A770-60877C3AC40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DD-4B92-A770-60877C3AC40E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3DD-4B92-A770-60877C3AC40E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3DD-4B92-A770-60877C3AC40E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3DD-4B92-A770-60877C3AC40E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3DD-4B92-A770-60877C3AC40E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53DD-4B92-A770-60877C3AC40E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3DD-4B92-A770-60877C3AC4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უცხოეთში გამოცემული სტატიები </c:v>
                </c:pt>
                <c:pt idx="3">
                  <c:v>სახელმძღვანელო/კრებულები </c:v>
                </c:pt>
                <c:pt idx="4">
                  <c:v>უცხოეთში გამოცემული მონოგრაფიები/წიგნები</c:v>
                </c:pt>
                <c:pt idx="5">
                  <c:v>საქართველოში გამოცემული სტატიები </c:v>
                </c:pt>
                <c:pt idx="6">
                  <c:v>სახელმძღვანელო/კრებულები </c:v>
                </c:pt>
                <c:pt idx="7">
                  <c:v>საქართველოში გამოცემული მონოგრაფიები/წიგნები </c:v>
                </c:pt>
                <c:pt idx="8">
                  <c:v>რუსთაველის ფონდის გრანტები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31</c:v>
                </c:pt>
                <c:pt idx="2">
                  <c:v>11</c:v>
                </c:pt>
                <c:pt idx="3">
                  <c:v>1</c:v>
                </c:pt>
                <c:pt idx="4">
                  <c:v>1</c:v>
                </c:pt>
                <c:pt idx="5">
                  <c:v>26</c:v>
                </c:pt>
                <c:pt idx="6">
                  <c:v>5</c:v>
                </c:pt>
                <c:pt idx="7">
                  <c:v>4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3DD-4B92-A770-60877C3AC4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61B-492F-A3BA-1E92F302F74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61B-492F-A3BA-1E92F302F74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61B-492F-A3BA-1E92F302F74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61B-492F-A3BA-1E92F302F74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61B-492F-A3BA-1E92F302F74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61B-492F-A3BA-1E92F302F74D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61B-492F-A3BA-1E92F302F74D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61B-492F-A3BA-1E92F302F74D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61B-492F-A3BA-1E92F302F74D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61B-492F-A3BA-1E92F302F74D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561B-492F-A3BA-1E92F302F74D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61B-492F-A3BA-1E92F302F7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უცხოეთში გამოცემული სტატიები </c:v>
                </c:pt>
                <c:pt idx="3">
                  <c:v>საქართველოში გამოცემული სტატიები </c:v>
                </c:pt>
                <c:pt idx="4">
                  <c:v>საქართველოში გამოცემული მონოგრაფიები/წიგნები </c:v>
                </c:pt>
                <c:pt idx="5">
                  <c:v>უცხოური გრანტებით დაფინანსებული სამეცნიერო პროექტები</c:v>
                </c:pt>
                <c:pt idx="6">
                  <c:v>რუსთაველის ფონდის გრანტები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18</c:v>
                </c:pt>
                <c:pt idx="2">
                  <c:v>2</c:v>
                </c:pt>
                <c:pt idx="3">
                  <c:v>9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61B-492F-A3BA-1E92F302F7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DAA-4BAC-BD70-33271C839E2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DAA-4BAC-BD70-33271C839E2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DAA-4BAC-BD70-33271C839E2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DAA-4BAC-BD70-33271C839E2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DAA-4BAC-BD70-33271C839E25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DAA-4BAC-BD70-33271C839E25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DAA-4BAC-BD70-33271C839E25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DAA-4BAC-BD70-33271C839E25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DAA-4BAC-BD70-33271C839E25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DAA-4BAC-BD70-33271C839E25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DAA-4BAC-BD70-33271C839E25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DAA-4BAC-BD70-33271C839E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უცხოეთში გამოცემული სტატიები </c:v>
                </c:pt>
                <c:pt idx="3">
                  <c:v>საქართველოში გამოცემული სტატიები </c:v>
                </c:pt>
                <c:pt idx="4">
                  <c:v>საქართველოში გამოცემული მონოგრაფიები/წიგნები </c:v>
                </c:pt>
                <c:pt idx="5">
                  <c:v>უცხოური გრანტებით დაფინანსებული სამეცნიერო პროექტები</c:v>
                </c:pt>
                <c:pt idx="6">
                  <c:v>რუსთაველის ფონდის გრანტები</c:v>
                </c:pt>
                <c:pt idx="7">
                  <c:v>სამეცნიერო-კვლევითი პროექტები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10</c:v>
                </c:pt>
                <c:pt idx="2">
                  <c:v>5</c:v>
                </c:pt>
                <c:pt idx="3">
                  <c:v>4</c:v>
                </c:pt>
                <c:pt idx="4">
                  <c:v>2</c:v>
                </c:pt>
                <c:pt idx="5">
                  <c:v>5</c:v>
                </c:pt>
                <c:pt idx="6">
                  <c:v>1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DAA-4BAC-BD70-33271C839E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89A-488A-B45D-26717F5BD7B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89A-488A-B45D-26717F5BD7B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89A-488A-B45D-26717F5BD7B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89A-488A-B45D-26717F5BD7B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89A-488A-B45D-26717F5BD7B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89A-488A-B45D-26717F5BD7BD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89A-488A-B45D-26717F5BD7BD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89A-488A-B45D-26717F5BD7BD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89A-488A-B45D-26717F5BD7BD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89A-488A-B45D-26717F5BD7BD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89A-488A-B45D-26717F5BD7BD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89A-488A-B45D-26717F5BD7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ფორუმები საქართველოში </c:v>
                </c:pt>
                <c:pt idx="1">
                  <c:v>უცხოეთში გამოცემული სტატიები </c:v>
                </c:pt>
                <c:pt idx="2">
                  <c:v>საქართველოში გამოცემული სტატიები </c:v>
                </c:pt>
                <c:pt idx="3">
                  <c:v>საქართველოში გამოცემული სახელმძღვანელო/კრებულები</c:v>
                </c:pt>
                <c:pt idx="4">
                  <c:v>სამეცნიერო-კვლევითი პროექტები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89A-488A-B45D-26717F5BD7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FFC-45D3-BD36-2004674D6CF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FFC-45D3-BD36-2004674D6CF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FFC-45D3-BD36-2004674D6CF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FFC-45D3-BD36-2004674D6CF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FFC-45D3-BD36-2004674D6CF4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FFC-45D3-BD36-2004674D6CF4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FFC-45D3-BD36-2004674D6CF4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FFC-45D3-BD36-2004674D6CF4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FFC-45D3-BD36-2004674D6CF4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FFC-45D3-BD36-2004674D6CF4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FFC-45D3-BD36-2004674D6CF4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FFC-45D3-BD36-2004674D6C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უცხოეთში გამოცემული სტატიები </c:v>
                </c:pt>
                <c:pt idx="3">
                  <c:v>საქართველოში გამოცემული სახელმძღვანელო/კრებულები </c:v>
                </c:pt>
                <c:pt idx="4">
                  <c:v>უცხოური გრანტებით დაფინანსებული სამეცნიერო პროექტები</c:v>
                </c:pt>
                <c:pt idx="5">
                  <c:v>რუსთაველის ფონდის გრანტები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14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FFC-45D3-BD36-2004674D6C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17F-4F2C-8421-B2BF4011D82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17F-4F2C-8421-B2BF4011D82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17F-4F2C-8421-B2BF4011D82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17F-4F2C-8421-B2BF4011D82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17F-4F2C-8421-B2BF4011D825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17F-4F2C-8421-B2BF4011D825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17F-4F2C-8421-B2BF4011D825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17F-4F2C-8421-B2BF4011D825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17F-4F2C-8421-B2BF4011D825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17F-4F2C-8421-B2BF4011D825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617F-4F2C-8421-B2BF4011D825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17F-4F2C-8421-B2BF4011D8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უცხოეთში გამოცემული სტატიები </c:v>
                </c:pt>
                <c:pt idx="3">
                  <c:v>საქართველოში გამოცემული სტატიები </c:v>
                </c:pt>
                <c:pt idx="4">
                  <c:v>საქართველოში გამოცემული სახელმძღვანელო/კრებულები </c:v>
                </c:pt>
                <c:pt idx="5">
                  <c:v>საქართველოში გამოცემული მონოგრაფიები/წიგნები </c:v>
                </c:pt>
                <c:pt idx="6">
                  <c:v>უცხოური გრანტებით დაფინანსებული სამეცნიერო პროექტები</c:v>
                </c:pt>
                <c:pt idx="7">
                  <c:v>რუსთაველის ფონდის გრანტები</c:v>
                </c:pt>
                <c:pt idx="8">
                  <c:v>სამეცნიერო-კვლევითი პროექტები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24</c:v>
                </c:pt>
                <c:pt idx="2">
                  <c:v>4</c:v>
                </c:pt>
                <c:pt idx="3">
                  <c:v>6</c:v>
                </c:pt>
                <c:pt idx="4">
                  <c:v>3</c:v>
                </c:pt>
                <c:pt idx="5">
                  <c:v>5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17F-4F2C-8421-B2BF4011D8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751-4E9A-BD63-E48463D713D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751-4E9A-BD63-E48463D713D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751-4E9A-BD63-E48463D713D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751-4E9A-BD63-E48463D713D7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751-4E9A-BD63-E48463D713D7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751-4E9A-BD63-E48463D713D7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751-4E9A-BD63-E48463D713D7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751-4E9A-BD63-E48463D713D7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751-4E9A-BD63-E48463D713D7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751-4E9A-BD63-E48463D713D7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751-4E9A-BD63-E48463D713D7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751-4E9A-BD63-E48463D713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საქართველოში გამოცემული სტატიები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17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751-4E9A-BD63-E48463D713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D32-40DB-AE14-986245F7FE4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D32-40DB-AE14-986245F7FE4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D32-40DB-AE14-986245F7FE4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D32-40DB-AE14-986245F7FE4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D32-40DB-AE14-986245F7FE4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D32-40DB-AE14-986245F7FE4F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D32-40DB-AE14-986245F7FE4F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D32-40DB-AE14-986245F7FE4F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D32-40DB-AE14-986245F7FE4F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D32-40DB-AE14-986245F7FE4F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BD32-40DB-AE14-986245F7FE4F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BD32-40DB-AE14-986245F7FE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უცხოეთში გამოცემული სტატიები </c:v>
                </c:pt>
                <c:pt idx="3">
                  <c:v>საქართველოში გამოცემული სტატიები </c:v>
                </c:pt>
                <c:pt idx="4">
                  <c:v>საქართველოში გამოცემული სახელმძღვანელო/კრებულები </c:v>
                </c:pt>
                <c:pt idx="5">
                  <c:v>საქართველოში გამოცემული მონოგრაფიები/წიგნები </c:v>
                </c:pt>
                <c:pt idx="6">
                  <c:v>უცხოური გრანტებით დაფინანსებული სამეცნიერო პროექტები</c:v>
                </c:pt>
                <c:pt idx="7">
                  <c:v>რუსთაველის ფონდის გრანტები</c:v>
                </c:pt>
                <c:pt idx="8">
                  <c:v>სამეცნიერო-კვლევითი პროექტები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16</c:v>
                </c:pt>
                <c:pt idx="1">
                  <c:v>35</c:v>
                </c:pt>
                <c:pt idx="2">
                  <c:v>6</c:v>
                </c:pt>
                <c:pt idx="3">
                  <c:v>36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D32-40DB-AE14-986245F7FE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562-4D56-9927-95C8EB95662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562-4D56-9927-95C8EB95662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562-4D56-9927-95C8EB95662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562-4D56-9927-95C8EB95662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562-4D56-9927-95C8EB95662A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562-4D56-9927-95C8EB95662A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562-4D56-9927-95C8EB95662A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562-4D56-9927-95C8EB95662A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562-4D56-9927-95C8EB95662A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562-4D56-9927-95C8EB95662A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6562-4D56-9927-95C8EB95662A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562-4D56-9927-95C8EB9566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უცხოეთში გამოცემული სტატიები </c:v>
                </c:pt>
                <c:pt idx="3">
                  <c:v>უცხოეთში გამოცემული სახელმძღვანელო/კრებულები </c:v>
                </c:pt>
                <c:pt idx="4">
                  <c:v>საქართველოში გამოცემული სტატიები </c:v>
                </c:pt>
                <c:pt idx="5">
                  <c:v>საქართველოში გამოცემული სახელმძღვანელო/კრებულები </c:v>
                </c:pt>
                <c:pt idx="6">
                  <c:v>საქართველოში გამოცემული მონოგრაფიები/წიგნები </c:v>
                </c:pt>
                <c:pt idx="7">
                  <c:v>უცხოური გრანტებით დაფინანსებული სამეცნიერო პროექტები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16</c:v>
                </c:pt>
                <c:pt idx="1">
                  <c:v>13</c:v>
                </c:pt>
                <c:pt idx="2">
                  <c:v>8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562-4D56-9927-95C8EB9566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4371108023262"/>
          <c:y val="7.4537142289247932E-2"/>
          <c:w val="0.38210629921259842"/>
          <c:h val="0.5547965357662648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3"/>
                <c:pt idx="0">
                  <c:v>სამეცნიერო /სასწავლო ერთეულის მიერ ერთობლივად შესრულებული  სამეცნიერო-კვლევითი პროექტები – 18</c:v>
                </c:pt>
                <c:pt idx="1">
                  <c:v>შოთა რუსთაველის ეროვნული სამეცნიერო ფონდის გრანტით დაფინანსებული სამეცნიერო-კვლევითი პროექტები – 28</c:v>
                </c:pt>
                <c:pt idx="2">
                  <c:v>უცხოური გრანტებით დაფინანსებული სამეცნიერო პროექტები – 24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</c:v>
                </c:pt>
                <c:pt idx="1">
                  <c:v>28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E0-498A-BEB8-63A3526CC2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3EA-4EEF-A152-58ECFE4E1A4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3EA-4EEF-A152-58ECFE4E1A4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3EA-4EEF-A152-58ECFE4E1A4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3EA-4EEF-A152-58ECFE4E1A4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3EA-4EEF-A152-58ECFE4E1A4C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3EA-4EEF-A152-58ECFE4E1A4C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3EA-4EEF-A152-58ECFE4E1A4C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3EA-4EEF-A152-58ECFE4E1A4C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3EA-4EEF-A152-58ECFE4E1A4C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3EA-4EEF-A152-58ECFE4E1A4C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13EA-4EEF-A152-58ECFE4E1A4C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3EA-4EEF-A152-58ECFE4E1A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უცხოეთში გამოცემული სტატიები </c:v>
                </c:pt>
                <c:pt idx="3">
                  <c:v>საქართველოში გამოცემული სტატიები </c:v>
                </c:pt>
                <c:pt idx="4">
                  <c:v>საქართველოში გამოცემული სახელმძღვანელო/კრებულები </c:v>
                </c:pt>
                <c:pt idx="5">
                  <c:v>საქართველოში გამოცემული მონოგრაფიები/წიგნები </c:v>
                </c:pt>
                <c:pt idx="6">
                  <c:v>რუსთაველის ფონდის გრანტები</c:v>
                </c:pt>
                <c:pt idx="7">
                  <c:v>სამეცნიერო-კვლევითი პროექტები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</c:v>
                </c:pt>
                <c:pt idx="1">
                  <c:v>16</c:v>
                </c:pt>
                <c:pt idx="2">
                  <c:v>10</c:v>
                </c:pt>
                <c:pt idx="3">
                  <c:v>14</c:v>
                </c:pt>
                <c:pt idx="4">
                  <c:v>3</c:v>
                </c:pt>
                <c:pt idx="5">
                  <c:v>4</c:v>
                </c:pt>
                <c:pt idx="6">
                  <c:v>1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3EA-4EEF-A152-58ECFE4E1A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5F4-4DC9-AEFD-553077E4FB7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5F4-4DC9-AEFD-553077E4FB7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5F4-4DC9-AEFD-553077E4FB7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5F4-4DC9-AEFD-553077E4FB77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5F4-4DC9-AEFD-553077E4FB77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5F4-4DC9-AEFD-553077E4FB77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5F4-4DC9-AEFD-553077E4FB77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5F4-4DC9-AEFD-553077E4FB77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5F4-4DC9-AEFD-553077E4FB77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5F4-4DC9-AEFD-553077E4FB77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05F4-4DC9-AEFD-553077E4FB77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5F4-4DC9-AEFD-553077E4FB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საქართველოში გამოცემული სტატიები </c:v>
                </c:pt>
                <c:pt idx="3">
                  <c:v>უცხოური გრანტებით დაფინანსებული სამეცნიერო პროექტები</c:v>
                </c:pt>
                <c:pt idx="4">
                  <c:v>რუსთაველის ფონდის გრანტები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5F4-4DC9-AEFD-553077E4FB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F0F-40FE-804D-B2F3355499C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F0F-40FE-804D-B2F3355499C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F0F-40FE-804D-B2F3355499C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F0F-40FE-804D-B2F3355499C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F0F-40FE-804D-B2F3355499C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F0F-40FE-804D-B2F3355499C1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F0F-40FE-804D-B2F3355499C1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F0F-40FE-804D-B2F3355499C1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F0F-40FE-804D-B2F3355499C1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F0F-40FE-804D-B2F3355499C1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8F0F-40FE-804D-B2F3355499C1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F0F-40FE-804D-B2F3355499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უცხოეთში გამოცემული სტატიები </c:v>
                </c:pt>
                <c:pt idx="3">
                  <c:v>საქართველოში გამოცემული სტატიები </c:v>
                </c:pt>
                <c:pt idx="4">
                  <c:v>საქართველოში გამოცემული მონოგრაფიები/წიგნები </c:v>
                </c:pt>
                <c:pt idx="5">
                  <c:v>უცხოური გრანტებით დაფინანსებული სამეცნიერო პროექტები</c:v>
                </c:pt>
                <c:pt idx="6">
                  <c:v>რუსთაველის ფონდის გრანტები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</c:v>
                </c:pt>
                <c:pt idx="1">
                  <c:v>50</c:v>
                </c:pt>
                <c:pt idx="2">
                  <c:v>3</c:v>
                </c:pt>
                <c:pt idx="3">
                  <c:v>32</c:v>
                </c:pt>
                <c:pt idx="4">
                  <c:v>5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F0F-40FE-804D-B2F3355499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4C4-43C4-BA6D-5ABD353A23C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4C4-43C4-BA6D-5ABD353A23C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4C4-43C4-BA6D-5ABD353A23C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4C4-43C4-BA6D-5ABD353A23C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4C4-43C4-BA6D-5ABD353A23C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4C4-43C4-BA6D-5ABD353A23C1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4C4-43C4-BA6D-5ABD353A23C1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4C4-43C4-BA6D-5ABD353A23C1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4C4-43C4-BA6D-5ABD353A23C1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4C4-43C4-BA6D-5ABD353A23C1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64C4-43C4-BA6D-5ABD353A23C1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4C4-43C4-BA6D-5ABD353A23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ფორუმები საქართველოში </c:v>
                </c:pt>
                <c:pt idx="1">
                  <c:v>უცხოეთში გამოცემული სტატიები </c:v>
                </c:pt>
                <c:pt idx="2">
                  <c:v>საქართველოში გამოცემული სტატიები </c:v>
                </c:pt>
                <c:pt idx="3">
                  <c:v>საქართველოში გამოცემული მონოგრაფიები/წიგნები </c:v>
                </c:pt>
                <c:pt idx="4">
                  <c:v>სამეცნიერო-კვლევითი პროექტები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4C4-43C4-BA6D-5ABD353A23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1A9-4E3B-9FE3-B5E8264CC52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1A9-4E3B-9FE3-B5E8264CC52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1A9-4E3B-9FE3-B5E8264CC52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1A9-4E3B-9FE3-B5E8264CC523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1A9-4E3B-9FE3-B5E8264CC523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1A9-4E3B-9FE3-B5E8264CC523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1A9-4E3B-9FE3-B5E8264CC523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1A9-4E3B-9FE3-B5E8264CC523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1A9-4E3B-9FE3-B5E8264CC523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1A9-4E3B-9FE3-B5E8264CC523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1A9-4E3B-9FE3-B5E8264CC523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1A9-4E3B-9FE3-B5E8264CC5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ფორუმები უცხოეთში </c:v>
                </c:pt>
                <c:pt idx="1">
                  <c:v>საქართველოში გამოცემული სახელმძღვანელო/კრებულები </c:v>
                </c:pt>
                <c:pt idx="2">
                  <c:v>საქართველოში გამოცემული მონოგრაფიები/წიგნები/ ალბომები. ფილმის/კლიპის გადაღება/ სცენარის დაწერა.</c:v>
                </c:pt>
                <c:pt idx="3">
                  <c:v>რუსთაველის ფონდის გრანტები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1A9-4E3B-9FE3-B5E8264CC5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925-455E-B34F-104C84F7A44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925-455E-B34F-104C84F7A44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925-455E-B34F-104C84F7A44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925-455E-B34F-104C84F7A44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925-455E-B34F-104C84F7A44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925-455E-B34F-104C84F7A44B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925-455E-B34F-104C84F7A44B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925-455E-B34F-104C84F7A44B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925-455E-B34F-104C84F7A44B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925-455E-B34F-104C84F7A44B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925-455E-B34F-104C84F7A44B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925-455E-B34F-104C84F7A4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უცხოეთში გამოცემული სტატიები </c:v>
                </c:pt>
                <c:pt idx="1">
                  <c:v>უცხოეთში გამოცემული მონოგრაფიები/წიგნები</c:v>
                </c:pt>
                <c:pt idx="2">
                  <c:v>საქართველოში გამოცემული სტატიები </c:v>
                </c:pt>
                <c:pt idx="3">
                  <c:v>საქართველოში გამოცემული მონოგრაფიები/წიგნები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925-455E-B34F-104C84F7A4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290213723284589"/>
          <c:y val="5.9139784946236562E-2"/>
          <c:w val="0.71482402199725037"/>
          <c:h val="0.7865227330454660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8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311-4037-947A-E118BA58BC3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311-4037-947A-E118BA58BC3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311-4037-947A-E118BA58BC3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311-4037-947A-E118BA58BC3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311-4037-947A-E118BA58BC3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311-4037-947A-E118BA58BC3F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311-4037-947A-E118BA58BC3F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311-4037-947A-E118BA58BC3F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311-4037-947A-E118BA58BC3F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311-4037-947A-E118BA58BC3F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311-4037-947A-E118BA58BC3F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311-4037-947A-E118BA58BC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ფორუმები უცხოეთში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311-4037-947A-E118BA58BC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012-48FD-8D23-52DB43DCD54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12-48FD-8D23-52DB43DCD54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012-48FD-8D23-52DB43DCD54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12-48FD-8D23-52DB43DCD54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012-48FD-8D23-52DB43DCD548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12-48FD-8D23-52DB43DCD548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012-48FD-8D23-52DB43DCD548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012-48FD-8D23-52DB43DCD548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012-48FD-8D23-52DB43DCD548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012-48FD-8D23-52DB43DCD548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0012-48FD-8D23-52DB43DCD548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012-48FD-8D23-52DB43DCD5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ფორუმები უცხოეთში </c:v>
                </c:pt>
                <c:pt idx="1">
                  <c:v>უცხოეთში გამოცემული სტატიები </c:v>
                </c:pt>
                <c:pt idx="2">
                  <c:v>თარგმანი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012-48FD-8D23-52DB43DCD5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642235141168105"/>
          <c:y val="5.9139784946236562E-2"/>
          <c:w val="0.74130375058257902"/>
          <c:h val="0.7865227330454660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8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98E-42B2-8FBC-CC6CB177F62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98E-42B2-8FBC-CC6CB177F62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98E-42B2-8FBC-CC6CB177F62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98E-42B2-8FBC-CC6CB177F62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98E-42B2-8FBC-CC6CB177F62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98E-42B2-8FBC-CC6CB177F62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98E-42B2-8FBC-CC6CB177F62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98E-42B2-8FBC-CC6CB177F62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98E-42B2-8FBC-CC6CB177F62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98E-42B2-8FBC-CC6CB177F62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C98E-42B2-8FBC-CC6CB177F62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98E-42B2-8FBC-CC6CB177F6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 ცენტრის მიერ ჩატარებული ღონისძიებები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98E-42B2-8FBC-CC6CB177F6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5CE-4FC3-B14B-86D46CF9E05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5CE-4FC3-B14B-86D46CF9E05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5CE-4FC3-B14B-86D46CF9E05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5CE-4FC3-B14B-86D46CF9E05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5CE-4FC3-B14B-86D46CF9E05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5CE-4FC3-B14B-86D46CF9E051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5CE-4FC3-B14B-86D46CF9E051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5CE-4FC3-B14B-86D46CF9E051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5CE-4FC3-B14B-86D46CF9E051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5CE-4FC3-B14B-86D46CF9E051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5CE-4FC3-B14B-86D46CF9E051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5CE-4FC3-B14B-86D46CF9E0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უცხოეთში გამოცემული სახელმძღვანელო/კრებულები</c:v>
                </c:pt>
                <c:pt idx="3">
                  <c:v>საქართველოში გამოცემული სახელმძღვანელო/კრებულები </c:v>
                </c:pt>
                <c:pt idx="4">
                  <c:v>უცხოური გრანტებით დაფინანსებული სამეცნიერო პროექტები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5CE-4FC3-B14B-86D46CF9E0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97578143641139"/>
          <c:y val="2.7397260273972601E-2"/>
          <c:w val="0.39831211519120857"/>
          <c:h val="0.5838273469241002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 საქართველოში გამოცემული მონოგრაფია, წიგნი, სახელმძღვანელო, კრებული – 92</c:v>
                </c:pt>
                <c:pt idx="1">
                  <c:v>  უცხოეთში გამოცემული მონოგრაფია, წიგნი, სახელმძღვანელო, კრებული – 10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2-4DCD-82D9-D354B0B7E99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887019804342638E-2"/>
          <c:y val="0.64318807751770757"/>
          <c:w val="0.85361978048198517"/>
          <c:h val="0.329414662208319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425-4620-97B9-9891B7107C5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425-4620-97B9-9891B7107C5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425-4620-97B9-9891B7107C5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425-4620-97B9-9891B7107C5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425-4620-97B9-9891B7107C5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425-4620-97B9-9891B7107C5D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425-4620-97B9-9891B7107C5D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425-4620-97B9-9891B7107C5D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425-4620-97B9-9891B7107C5D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425-4620-97B9-9891B7107C5D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1425-4620-97B9-9891B7107C5D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425-4620-97B9-9891B7107C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ცენტრის მიერ ჩატარებული ღონისძიებები </c:v>
                </c:pt>
                <c:pt idx="1">
                  <c:v>ფორუმები საქართველოში </c:v>
                </c:pt>
                <c:pt idx="2">
                  <c:v>საქართველოში გამოცემული სტატიები </c:v>
                </c:pt>
                <c:pt idx="3">
                  <c:v>სამეცნიერო-კვლევითი პროექტები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425-4620-97B9-9891B7107C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47E-44A4-8B10-512D5E5A068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47E-44A4-8B10-512D5E5A068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47E-44A4-8B10-512D5E5A068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47E-44A4-8B10-512D5E5A068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47E-44A4-8B10-512D5E5A068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47E-44A4-8B10-512D5E5A068D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47E-44A4-8B10-512D5E5A068D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47E-44A4-8B10-512D5E5A068D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47E-44A4-8B10-512D5E5A068D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47E-44A4-8B10-512D5E5A068D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47E-44A4-8B10-512D5E5A068D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47E-44A4-8B10-512D5E5A0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უცხოეთში გამოცემული სტატიები </c:v>
                </c:pt>
                <c:pt idx="3">
                  <c:v>საქართველოში გამოცემული სტატიები </c:v>
                </c:pt>
                <c:pt idx="4">
                  <c:v>საქართველოში გამოცემული სახელმძღვანელო/კრებულები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47E-44A4-8B10-512D5E5A06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37445319335085"/>
          <c:y val="0.10303959345507344"/>
          <c:w val="0.47575143384854673"/>
          <c:h val="0.546608030379181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  საქართველოში გამოცემული სტატიები –  236</c:v>
                </c:pt>
                <c:pt idx="1">
                  <c:v>  უცხოეთში გამოცემული სტატიები – 83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236</c:v>
                </c:pt>
                <c:pt idx="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F4-40B1-9172-AD2DF7D0A84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964421114027408E-2"/>
          <c:y val="0.65805718434131888"/>
          <c:w val="0.80407115777194516"/>
          <c:h val="0.320666219914000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56521739130435"/>
          <c:y val="3.1073446327683617E-2"/>
          <c:w val="0.79347826086956519"/>
          <c:h val="0.7133787090173051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  სამეცნიერო ფორუმები საქართველოში -394</c:v>
                </c:pt>
                <c:pt idx="1">
                  <c:v>  სამეცნიერო ფორუმები უცხოეთში -116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394</c:v>
                </c:pt>
                <c:pt idx="1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4D-4C31-B839-B038AD0BCBA2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"/>
          <c:y val="0.76067741532308475"/>
          <c:w val="0.9"/>
          <c:h val="0.223449568803899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6500513004056304"/>
          <c:y val="2.0270270270270271E-2"/>
          <c:w val="0.51065402052016229"/>
          <c:h val="0.9105703341136411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53B75920-684C-424E-A595-7339D0C7BE71}" type="VALUE">
                      <a:rPr lang="en-US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D23-4AD0-B96C-F07C15D865E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CD7334A-CA0F-4DEA-BE2C-B2C692D10FB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2D23-4AD0-B96C-F07C15D865E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DCD0E734-1703-4AE5-AC57-3FA3AAA3AB4E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D23-4AD0-B96C-F07C15D865E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39ACB872-4DF4-40BF-ABAE-3DE6A7A5714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D23-4AD0-B96C-F07C15D865E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A42746D-6831-4474-82C9-ACE579F5DB5F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D23-4AD0-B96C-F07C15D865E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3BF09C72-2A96-4E3C-A7A8-1A7C7D99D397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D23-4AD0-B96C-F07C15D865EF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C806A393-BC8D-4099-A7EE-5C5AC87C3597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D23-4AD0-B96C-F07C15D865EF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A8AAFC4C-C641-44BE-A2F9-232B997080A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2D23-4AD0-B96C-F07C15D865EF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3A463A44-B1A8-463F-820E-6AF9330133F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2D23-4AD0-B96C-F07C15D865EF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440155D2-F55A-4B36-89C6-22A023DC0D6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D23-4AD0-B96C-F07C15D865EF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31572763-8141-4468-A074-5A2D640FF21D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2D23-4AD0-B96C-F07C15D865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უცხოეთში გამოცემული სტატიები </c:v>
                </c:pt>
                <c:pt idx="3">
                  <c:v>უცხოეთში გამოცემული სახელმძღვანელო/კრებულები </c:v>
                </c:pt>
                <c:pt idx="4">
                  <c:v>საქართველოში გამოცემული სტატიები </c:v>
                </c:pt>
                <c:pt idx="5">
                  <c:v>საქართველოში გამოცემული სახელმძღვანელო/ კრებულები</c:v>
                </c:pt>
                <c:pt idx="6">
                  <c:v>საქართველოში გამოცემული მონოგრაფიები/წიგნები </c:v>
                </c:pt>
                <c:pt idx="7">
                  <c:v>უცხოური გრანტებით დაფინანსებული სამეცნიერო პროექტები  </c:v>
                </c:pt>
                <c:pt idx="8">
                  <c:v>რუსთაველის ფორნდის გრანტები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11</c:v>
                </c:pt>
                <c:pt idx="1">
                  <c:v>34</c:v>
                </c:pt>
                <c:pt idx="2">
                  <c:v>4</c:v>
                </c:pt>
                <c:pt idx="3">
                  <c:v>1</c:v>
                </c:pt>
                <c:pt idx="4">
                  <c:v>22</c:v>
                </c:pt>
                <c:pt idx="5">
                  <c:v>1</c:v>
                </c:pt>
                <c:pt idx="6">
                  <c:v>4</c:v>
                </c:pt>
                <c:pt idx="7">
                  <c:v>5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3-4AD0-B96C-F07C15D865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29855232"/>
        <c:axId val="829871456"/>
        <c:axId val="0"/>
      </c:bar3DChart>
      <c:catAx>
        <c:axId val="829855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9871456"/>
        <c:crosses val="autoZero"/>
        <c:auto val="1"/>
        <c:lblAlgn val="ctr"/>
        <c:lblOffset val="100"/>
        <c:noMultiLvlLbl val="0"/>
      </c:catAx>
      <c:valAx>
        <c:axId val="829871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985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DBE6FE6E-D6C7-4965-ACCB-B93A6166AAA0}" type="VALUE">
                      <a:rPr lang="en-US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0825-4DA7-85CC-45D85FD9661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265A7BE-C5A6-4219-994D-69788167431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825-4DA7-85CC-45D85FD9661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5751704-297B-4C46-9AFD-9DF47B1F8A8D}" type="VALUE">
                      <a:rPr lang="en-US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0825-4DA7-85CC-45D85FD9661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A92C5393-8792-486A-AA18-5C0E91C3159D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0825-4DA7-85CC-45D85FD96612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77F89A26-4EF4-4E7F-921F-3B5FEC616F7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825-4DA7-85CC-45D85FD96612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0DD3D2C9-E3E4-495D-9609-69F339A423EA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825-4DA7-85CC-45D85FD96612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BDF14380-D8FA-4C0F-9662-4CEA73B73E3D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825-4DA7-85CC-45D85FD96612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E3A74453-F561-4F71-8E78-DEBB7A9CD8D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825-4DA7-85CC-45D85FD96612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F053EEFB-809C-4A94-88E0-8074A7610064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825-4DA7-85CC-45D85FD96612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97B878B-880B-45E8-AA67-E38D62939B5E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825-4DA7-85CC-45D85FD96612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13B2F2DC-F089-4805-BF63-B6125B1831C0}" type="VALUE">
                      <a:rPr lang="en-US" sz="1400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825-4DA7-85CC-45D85FD966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ფორუმები უცხოეთში</c:v>
                </c:pt>
                <c:pt idx="1">
                  <c:v>ფორუმები საქართველოში </c:v>
                </c:pt>
                <c:pt idx="2">
                  <c:v>უცხოეთში გამოცემული სტატიები </c:v>
                </c:pt>
                <c:pt idx="3">
                  <c:v>საქართველოში გამოცემული სახელმძღვანელო/კრებულები –</c:v>
                </c:pt>
                <c:pt idx="4">
                  <c:v>უცხოეთში გამოცემული მონოგრაფიები/წიგნები</c:v>
                </c:pt>
                <c:pt idx="5">
                  <c:v>საქართველოში გამოცემული სტატიები </c:v>
                </c:pt>
                <c:pt idx="6">
                  <c:v>საქართველოში გამოცემული მონოგრაფიები/წიგნები</c:v>
                </c:pt>
                <c:pt idx="7">
                  <c:v>რუსთაველის ფონდის გრანტები</c:v>
                </c:pt>
                <c:pt idx="8">
                  <c:v>სამეცნიერო-კვლევითი პროექტები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</c:v>
                </c:pt>
                <c:pt idx="1">
                  <c:v>57</c:v>
                </c:pt>
                <c:pt idx="2">
                  <c:v>8</c:v>
                </c:pt>
                <c:pt idx="3">
                  <c:v>13</c:v>
                </c:pt>
                <c:pt idx="4">
                  <c:v>1</c:v>
                </c:pt>
                <c:pt idx="5">
                  <c:v>26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25-4DA7-85CC-45D85FD966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18536000"/>
        <c:axId val="1018527680"/>
        <c:axId val="0"/>
      </c:bar3DChart>
      <c:catAx>
        <c:axId val="1018536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8527680"/>
        <c:crosses val="autoZero"/>
        <c:auto val="1"/>
        <c:lblAlgn val="ctr"/>
        <c:lblOffset val="100"/>
        <c:noMultiLvlLbl val="0"/>
      </c:catAx>
      <c:valAx>
        <c:axId val="1018527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853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0C70-43B3-BF09-FFB99EE9A07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0C70-43B3-BF09-FFB99EE9A07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C70-43B3-BF09-FFB99EE9A07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0C70-43B3-BF09-FFB99EE9A07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C70-43B3-BF09-FFB99EE9A074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C70-43B3-BF09-FFB99EE9A074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C70-43B3-BF09-FFB99EE9A074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C70-43B3-BF09-FFB99EE9A074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C70-43B3-BF09-FFB99EE9A074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C70-43B3-BF09-FFB99EE9A074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70-43B3-BF09-FFB99EE9A0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უცხოეთში გამოცემული სტატიები </c:v>
                </c:pt>
                <c:pt idx="3">
                  <c:v>საქართველოში გამოცემული სტატიები </c:v>
                </c:pt>
                <c:pt idx="4">
                  <c:v>უცხოური გრანტებით დაფინანსებული სამეცნიერო პროექტები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8</c:v>
                </c:pt>
                <c:pt idx="2">
                  <c:v>1</c:v>
                </c:pt>
                <c:pt idx="3">
                  <c:v>10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70-43B3-BF09-FFB99EE9A0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0151299-5F3A-4F65-A16B-E772275A8D6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851-45B8-BE88-0F70774767D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8148B06-7260-4FEB-B7DD-46935AA33FE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851-45B8-BE88-0F70774767D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C2490DE-E4CA-4743-B7CF-FDBA7C5FB6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851-45B8-BE88-0F70774767D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EC73F5A-F27B-4776-9060-84FDB1A6E8C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851-45B8-BE88-0F70774767D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4408B27-60BC-4C8B-A8A6-6C249F94FF28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851-45B8-BE88-0F70774767D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B3DCBB2-F0B7-4ACF-BE47-B3BFA0A9587C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851-45B8-BE88-0F70774767DB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3D1EA3E-7BEF-4BD9-B66B-ABBB31257B35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851-45B8-BE88-0F70774767DB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98C3C2F-75EB-43E8-A0CA-CEFB90993C90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851-45B8-BE88-0F70774767DB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DD554CF-264F-4F9F-B844-4A4D93BED2F3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851-45B8-BE88-0F70774767DB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334E98B3-BC9D-4220-BA41-41721F5288A9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851-45B8-BE88-0F70774767DB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72F259D-0C8E-4FC8-A0FE-5050C0D460A2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6851-45B8-BE88-0F70774767DB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74CDF8E-AD18-4DE3-AB04-83F69F350AD6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6851-45B8-BE88-0F70774767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ფორუმები უცხოეთში </c:v>
                </c:pt>
                <c:pt idx="1">
                  <c:v>ფორუმები საქართველოში </c:v>
                </c:pt>
                <c:pt idx="2">
                  <c:v>უცხოეთში გამოცემული სტატიები </c:v>
                </c:pt>
                <c:pt idx="3">
                  <c:v>უცხოეთში გამოცემული სახელმძღვანელო/კრებულები </c:v>
                </c:pt>
                <c:pt idx="4">
                  <c:v>საქართველოში გამოცემული სტატიები </c:v>
                </c:pt>
                <c:pt idx="5">
                  <c:v>საქართველოში გამოცემული სახელმძღვანელო/კრებულები </c:v>
                </c:pt>
                <c:pt idx="6">
                  <c:v>საქართველოში გამოცემული მონოგრაფიები/წიგნები </c:v>
                </c:pt>
                <c:pt idx="7">
                  <c:v>რუსთაველის ფონდის გრანტები</c:v>
                </c:pt>
                <c:pt idx="8">
                  <c:v>სამეცნიერო-კვლევითი პროექტები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</c:v>
                </c:pt>
                <c:pt idx="1">
                  <c:v>4</c:v>
                </c:pt>
                <c:pt idx="2">
                  <c:v>7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851-45B8-BE88-0F70774767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4756784"/>
        <c:axId val="714732240"/>
        <c:axId val="0"/>
      </c:bar3DChart>
      <c:catAx>
        <c:axId val="71475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32240"/>
        <c:crosses val="autoZero"/>
        <c:auto val="1"/>
        <c:lblAlgn val="ctr"/>
        <c:lblOffset val="100"/>
        <c:noMultiLvlLbl val="0"/>
      </c:catAx>
      <c:valAx>
        <c:axId val="71473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5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B66C5-53F9-4D7D-A28A-BFCD3E817496}" type="datetimeFigureOut">
              <a:rPr lang="en-US" smtClean="0"/>
              <a:t>19-Jul-22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452EB-D9EA-4285-8A83-66730FF18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85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452EB-D9EA-4285-8A83-66730FF1832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87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18-Jul-22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1">
                <a:solidFill>
                  <a:schemeClr val="bg1"/>
                </a:solidFill>
                <a:latin typeface="DejaVu Sans Condensed"/>
                <a:cs typeface="DejaVu Sans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18-Jul-22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1">
                <a:solidFill>
                  <a:schemeClr val="bg1"/>
                </a:solidFill>
                <a:latin typeface="DejaVu Sans Condensed"/>
                <a:cs typeface="DejaVu Sans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18-Jul-22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1">
                <a:solidFill>
                  <a:schemeClr val="bg1"/>
                </a:solidFill>
                <a:latin typeface="DejaVu Sans Condensed"/>
                <a:cs typeface="DejaVu Sans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18-Jul-22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18-Jul-22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45F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654292"/>
            <a:ext cx="9144000" cy="22037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752085"/>
            <a:ext cx="9144000" cy="2106295"/>
          </a:xfrm>
          <a:custGeom>
            <a:avLst/>
            <a:gdLst/>
            <a:ahLst/>
            <a:cxnLst/>
            <a:rect l="l" t="t" r="r" b="b"/>
            <a:pathLst>
              <a:path w="9144000" h="2106295">
                <a:moveTo>
                  <a:pt x="9144000" y="0"/>
                </a:moveTo>
                <a:lnTo>
                  <a:pt x="8953881" y="89662"/>
                </a:lnTo>
                <a:lnTo>
                  <a:pt x="8464423" y="314325"/>
                </a:lnTo>
                <a:lnTo>
                  <a:pt x="8055864" y="494029"/>
                </a:lnTo>
                <a:lnTo>
                  <a:pt x="7664196" y="658876"/>
                </a:lnTo>
                <a:lnTo>
                  <a:pt x="7341108" y="788669"/>
                </a:lnTo>
                <a:lnTo>
                  <a:pt x="7028433" y="908215"/>
                </a:lnTo>
                <a:lnTo>
                  <a:pt x="6775450" y="1000353"/>
                </a:lnTo>
                <a:lnTo>
                  <a:pt x="6528561" y="1085900"/>
                </a:lnTo>
                <a:lnTo>
                  <a:pt x="6287516" y="1165072"/>
                </a:lnTo>
                <a:lnTo>
                  <a:pt x="6051804" y="1238084"/>
                </a:lnTo>
                <a:lnTo>
                  <a:pt x="5820664" y="1305179"/>
                </a:lnTo>
                <a:lnTo>
                  <a:pt x="5593842" y="1366545"/>
                </a:lnTo>
                <a:lnTo>
                  <a:pt x="5415026" y="1411668"/>
                </a:lnTo>
                <a:lnTo>
                  <a:pt x="5238369" y="1453400"/>
                </a:lnTo>
                <a:lnTo>
                  <a:pt x="5063617" y="1491830"/>
                </a:lnTo>
                <a:lnTo>
                  <a:pt x="4890516" y="1527086"/>
                </a:lnTo>
                <a:lnTo>
                  <a:pt x="4718685" y="1559267"/>
                </a:lnTo>
                <a:lnTo>
                  <a:pt x="4547997" y="1588503"/>
                </a:lnTo>
                <a:lnTo>
                  <a:pt x="4335780" y="1621066"/>
                </a:lnTo>
                <a:lnTo>
                  <a:pt x="4124452" y="1649399"/>
                </a:lnTo>
                <a:lnTo>
                  <a:pt x="3913378" y="1673733"/>
                </a:lnTo>
                <a:lnTo>
                  <a:pt x="3702050" y="1694294"/>
                </a:lnTo>
                <a:lnTo>
                  <a:pt x="3490087" y="1711286"/>
                </a:lnTo>
                <a:lnTo>
                  <a:pt x="3234182" y="1727288"/>
                </a:lnTo>
                <a:lnTo>
                  <a:pt x="2975610" y="1738858"/>
                </a:lnTo>
                <a:lnTo>
                  <a:pt x="2669540" y="1747253"/>
                </a:lnTo>
                <a:lnTo>
                  <a:pt x="2266823" y="1750923"/>
                </a:lnTo>
                <a:lnTo>
                  <a:pt x="1613535" y="1743519"/>
                </a:lnTo>
                <a:lnTo>
                  <a:pt x="0" y="1692313"/>
                </a:lnTo>
                <a:lnTo>
                  <a:pt x="0" y="2105912"/>
                </a:lnTo>
                <a:lnTo>
                  <a:pt x="9144000" y="2105912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>
              <a:alpha val="4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11568" y="0"/>
            <a:ext cx="1932431" cy="685799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719" y="52450"/>
                </a:lnTo>
                <a:lnTo>
                  <a:pt x="74675" y="105028"/>
                </a:lnTo>
                <a:lnTo>
                  <a:pt x="110998" y="157606"/>
                </a:lnTo>
                <a:lnTo>
                  <a:pt x="146684" y="210311"/>
                </a:lnTo>
                <a:lnTo>
                  <a:pt x="181736" y="262890"/>
                </a:lnTo>
                <a:lnTo>
                  <a:pt x="216153" y="315595"/>
                </a:lnTo>
                <a:lnTo>
                  <a:pt x="249935" y="368300"/>
                </a:lnTo>
                <a:lnTo>
                  <a:pt x="283082" y="421004"/>
                </a:lnTo>
                <a:lnTo>
                  <a:pt x="315468" y="473710"/>
                </a:lnTo>
                <a:lnTo>
                  <a:pt x="347345" y="526414"/>
                </a:lnTo>
                <a:lnTo>
                  <a:pt x="378459" y="579247"/>
                </a:lnTo>
                <a:lnTo>
                  <a:pt x="409067" y="631951"/>
                </a:lnTo>
                <a:lnTo>
                  <a:pt x="439039" y="684784"/>
                </a:lnTo>
                <a:lnTo>
                  <a:pt x="468375" y="737488"/>
                </a:lnTo>
                <a:lnTo>
                  <a:pt x="497077" y="790321"/>
                </a:lnTo>
                <a:lnTo>
                  <a:pt x="525145" y="843026"/>
                </a:lnTo>
                <a:lnTo>
                  <a:pt x="552703" y="895858"/>
                </a:lnTo>
                <a:lnTo>
                  <a:pt x="579627" y="948563"/>
                </a:lnTo>
                <a:lnTo>
                  <a:pt x="605917" y="1001395"/>
                </a:lnTo>
                <a:lnTo>
                  <a:pt x="631571" y="1054100"/>
                </a:lnTo>
                <a:lnTo>
                  <a:pt x="656717" y="1106804"/>
                </a:lnTo>
                <a:lnTo>
                  <a:pt x="681227" y="1159510"/>
                </a:lnTo>
                <a:lnTo>
                  <a:pt x="705103" y="1212214"/>
                </a:lnTo>
                <a:lnTo>
                  <a:pt x="728472" y="1264792"/>
                </a:lnTo>
                <a:lnTo>
                  <a:pt x="751204" y="1317371"/>
                </a:lnTo>
                <a:lnTo>
                  <a:pt x="773429" y="1369949"/>
                </a:lnTo>
                <a:lnTo>
                  <a:pt x="795147" y="1422527"/>
                </a:lnTo>
                <a:lnTo>
                  <a:pt x="816101" y="1474977"/>
                </a:lnTo>
                <a:lnTo>
                  <a:pt x="836676" y="1527555"/>
                </a:lnTo>
                <a:lnTo>
                  <a:pt x="856615" y="1579879"/>
                </a:lnTo>
                <a:lnTo>
                  <a:pt x="876046" y="1632330"/>
                </a:lnTo>
                <a:lnTo>
                  <a:pt x="894842" y="1684654"/>
                </a:lnTo>
                <a:lnTo>
                  <a:pt x="913129" y="1736852"/>
                </a:lnTo>
                <a:lnTo>
                  <a:pt x="930909" y="1789049"/>
                </a:lnTo>
                <a:lnTo>
                  <a:pt x="948054" y="1841246"/>
                </a:lnTo>
                <a:lnTo>
                  <a:pt x="964819" y="1893315"/>
                </a:lnTo>
                <a:lnTo>
                  <a:pt x="980948" y="1945386"/>
                </a:lnTo>
                <a:lnTo>
                  <a:pt x="996569" y="1997328"/>
                </a:lnTo>
                <a:lnTo>
                  <a:pt x="1011681" y="2049272"/>
                </a:lnTo>
                <a:lnTo>
                  <a:pt x="1026286" y="2101088"/>
                </a:lnTo>
                <a:lnTo>
                  <a:pt x="1040256" y="2152777"/>
                </a:lnTo>
                <a:lnTo>
                  <a:pt x="1053846" y="2204466"/>
                </a:lnTo>
                <a:lnTo>
                  <a:pt x="1066927" y="2256028"/>
                </a:lnTo>
                <a:lnTo>
                  <a:pt x="1079500" y="2307590"/>
                </a:lnTo>
                <a:lnTo>
                  <a:pt x="1091438" y="2358898"/>
                </a:lnTo>
                <a:lnTo>
                  <a:pt x="1102995" y="2410333"/>
                </a:lnTo>
                <a:lnTo>
                  <a:pt x="1114044" y="2461514"/>
                </a:lnTo>
                <a:lnTo>
                  <a:pt x="1124584" y="2512567"/>
                </a:lnTo>
                <a:lnTo>
                  <a:pt x="1134745" y="2563622"/>
                </a:lnTo>
                <a:lnTo>
                  <a:pt x="1144270" y="2614549"/>
                </a:lnTo>
                <a:lnTo>
                  <a:pt x="1153414" y="2665349"/>
                </a:lnTo>
                <a:lnTo>
                  <a:pt x="1162050" y="2716149"/>
                </a:lnTo>
                <a:lnTo>
                  <a:pt x="1170304" y="2766695"/>
                </a:lnTo>
                <a:lnTo>
                  <a:pt x="1177925" y="2817241"/>
                </a:lnTo>
                <a:lnTo>
                  <a:pt x="1185164" y="2867533"/>
                </a:lnTo>
                <a:lnTo>
                  <a:pt x="1192022" y="2917825"/>
                </a:lnTo>
                <a:lnTo>
                  <a:pt x="1198372" y="2967863"/>
                </a:lnTo>
                <a:lnTo>
                  <a:pt x="1204214" y="3017901"/>
                </a:lnTo>
                <a:lnTo>
                  <a:pt x="1209675" y="3067812"/>
                </a:lnTo>
                <a:lnTo>
                  <a:pt x="1214627" y="3117469"/>
                </a:lnTo>
                <a:lnTo>
                  <a:pt x="1219200" y="3167126"/>
                </a:lnTo>
                <a:lnTo>
                  <a:pt x="1223264" y="3216529"/>
                </a:lnTo>
                <a:lnTo>
                  <a:pt x="1226947" y="3265932"/>
                </a:lnTo>
                <a:lnTo>
                  <a:pt x="1230249" y="3315080"/>
                </a:lnTo>
                <a:lnTo>
                  <a:pt x="1233043" y="3364103"/>
                </a:lnTo>
                <a:lnTo>
                  <a:pt x="1235455" y="3412998"/>
                </a:lnTo>
                <a:lnTo>
                  <a:pt x="1237488" y="3461766"/>
                </a:lnTo>
                <a:lnTo>
                  <a:pt x="1239139" y="3510279"/>
                </a:lnTo>
                <a:lnTo>
                  <a:pt x="1240281" y="3558666"/>
                </a:lnTo>
                <a:lnTo>
                  <a:pt x="1241044" y="3606927"/>
                </a:lnTo>
                <a:lnTo>
                  <a:pt x="1241425" y="3655060"/>
                </a:lnTo>
                <a:lnTo>
                  <a:pt x="1241425" y="3702939"/>
                </a:lnTo>
                <a:lnTo>
                  <a:pt x="1241044" y="3750691"/>
                </a:lnTo>
                <a:lnTo>
                  <a:pt x="1240154" y="3798316"/>
                </a:lnTo>
                <a:lnTo>
                  <a:pt x="1239011" y="3845687"/>
                </a:lnTo>
                <a:lnTo>
                  <a:pt x="1237488" y="3892930"/>
                </a:lnTo>
                <a:lnTo>
                  <a:pt x="1235455" y="3940048"/>
                </a:lnTo>
                <a:lnTo>
                  <a:pt x="1233170" y="3986911"/>
                </a:lnTo>
                <a:lnTo>
                  <a:pt x="1230502" y="4033520"/>
                </a:lnTo>
                <a:lnTo>
                  <a:pt x="1227454" y="4080002"/>
                </a:lnTo>
                <a:lnTo>
                  <a:pt x="1224026" y="4126229"/>
                </a:lnTo>
                <a:lnTo>
                  <a:pt x="1220216" y="4172330"/>
                </a:lnTo>
                <a:lnTo>
                  <a:pt x="1216025" y="4218305"/>
                </a:lnTo>
                <a:lnTo>
                  <a:pt x="1211579" y="4263898"/>
                </a:lnTo>
                <a:lnTo>
                  <a:pt x="1206753" y="4309491"/>
                </a:lnTo>
                <a:lnTo>
                  <a:pt x="1201547" y="4354703"/>
                </a:lnTo>
                <a:lnTo>
                  <a:pt x="1196085" y="4399788"/>
                </a:lnTo>
                <a:lnTo>
                  <a:pt x="1190244" y="4444619"/>
                </a:lnTo>
                <a:lnTo>
                  <a:pt x="1184021" y="4489323"/>
                </a:lnTo>
                <a:lnTo>
                  <a:pt x="1177544" y="4533646"/>
                </a:lnTo>
                <a:lnTo>
                  <a:pt x="1170685" y="4577842"/>
                </a:lnTo>
                <a:lnTo>
                  <a:pt x="1163574" y="4621783"/>
                </a:lnTo>
                <a:lnTo>
                  <a:pt x="1156080" y="4665599"/>
                </a:lnTo>
                <a:lnTo>
                  <a:pt x="1140205" y="4752340"/>
                </a:lnTo>
                <a:lnTo>
                  <a:pt x="1131824" y="4795393"/>
                </a:lnTo>
                <a:lnTo>
                  <a:pt x="1123060" y="4838192"/>
                </a:lnTo>
                <a:lnTo>
                  <a:pt x="1114044" y="4880737"/>
                </a:lnTo>
                <a:lnTo>
                  <a:pt x="1104773" y="4923028"/>
                </a:lnTo>
                <a:lnTo>
                  <a:pt x="1095248" y="4965065"/>
                </a:lnTo>
                <a:lnTo>
                  <a:pt x="1085342" y="5006848"/>
                </a:lnTo>
                <a:lnTo>
                  <a:pt x="1075181" y="5048377"/>
                </a:lnTo>
                <a:lnTo>
                  <a:pt x="1064768" y="5089652"/>
                </a:lnTo>
                <a:lnTo>
                  <a:pt x="1054100" y="5130673"/>
                </a:lnTo>
                <a:lnTo>
                  <a:pt x="1031875" y="5211953"/>
                </a:lnTo>
                <a:lnTo>
                  <a:pt x="1008633" y="5292217"/>
                </a:lnTo>
                <a:lnTo>
                  <a:pt x="984376" y="5371211"/>
                </a:lnTo>
                <a:lnTo>
                  <a:pt x="959103" y="5449189"/>
                </a:lnTo>
                <a:lnTo>
                  <a:pt x="932815" y="5526024"/>
                </a:lnTo>
                <a:lnTo>
                  <a:pt x="919352" y="5563997"/>
                </a:lnTo>
                <a:lnTo>
                  <a:pt x="891794" y="5638990"/>
                </a:lnTo>
                <a:lnTo>
                  <a:pt x="863219" y="5712815"/>
                </a:lnTo>
                <a:lnTo>
                  <a:pt x="848741" y="5749264"/>
                </a:lnTo>
                <a:lnTo>
                  <a:pt x="818896" y="5821235"/>
                </a:lnTo>
                <a:lnTo>
                  <a:pt x="803782" y="5856744"/>
                </a:lnTo>
                <a:lnTo>
                  <a:pt x="788416" y="5891936"/>
                </a:lnTo>
                <a:lnTo>
                  <a:pt x="772795" y="5926810"/>
                </a:lnTo>
                <a:lnTo>
                  <a:pt x="741045" y="5995568"/>
                </a:lnTo>
                <a:lnTo>
                  <a:pt x="708659" y="6063005"/>
                </a:lnTo>
                <a:lnTo>
                  <a:pt x="675513" y="6129083"/>
                </a:lnTo>
                <a:lnTo>
                  <a:pt x="641603" y="6193802"/>
                </a:lnTo>
                <a:lnTo>
                  <a:pt x="607186" y="6257124"/>
                </a:lnTo>
                <a:lnTo>
                  <a:pt x="572134" y="6319024"/>
                </a:lnTo>
                <a:lnTo>
                  <a:pt x="536575" y="6379476"/>
                </a:lnTo>
                <a:lnTo>
                  <a:pt x="500379" y="6438480"/>
                </a:lnTo>
                <a:lnTo>
                  <a:pt x="463676" y="6495973"/>
                </a:lnTo>
                <a:lnTo>
                  <a:pt x="426466" y="6551968"/>
                </a:lnTo>
                <a:lnTo>
                  <a:pt x="388874" y="6606425"/>
                </a:lnTo>
                <a:lnTo>
                  <a:pt x="350774" y="6659321"/>
                </a:lnTo>
                <a:lnTo>
                  <a:pt x="312293" y="6710629"/>
                </a:lnTo>
                <a:lnTo>
                  <a:pt x="273557" y="6760338"/>
                </a:lnTo>
                <a:lnTo>
                  <a:pt x="234315" y="6808411"/>
                </a:lnTo>
                <a:lnTo>
                  <a:pt x="194945" y="6854835"/>
                </a:lnTo>
                <a:lnTo>
                  <a:pt x="1828800" y="6857998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75756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266191"/>
            <a:ext cx="3367404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1">
                <a:solidFill>
                  <a:schemeClr val="bg1"/>
                </a:solidFill>
                <a:latin typeface="DejaVu Sans Condensed"/>
                <a:cs typeface="DejaVu Sans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18-Jul-22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ject 9"/>
          <p:cNvSpPr/>
          <p:nvPr/>
        </p:nvSpPr>
        <p:spPr>
          <a:xfrm>
            <a:off x="3779898" y="381000"/>
            <a:ext cx="1556765" cy="15567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Rectangle 64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3400" y="2209800"/>
            <a:ext cx="8153400" cy="3323987"/>
          </a:xfrm>
          <a:prstGeom prst="rect">
            <a:avLst/>
          </a:prstGeom>
          <a:effectLst>
            <a:outerShdw blurRad="152400" dist="317500" dir="21540000" sx="90000" sy="-19000" rotWithShape="0">
              <a:prstClr val="black">
                <a:alpha val="15000"/>
              </a:prstClr>
            </a:outerShdw>
            <a:softEdge rad="31750"/>
          </a:effectLst>
          <a:scene3d>
            <a:camera prst="perspectiveRelaxedModerately" fov="3000000">
              <a:rot lat="21594000" lon="0" rev="0"/>
            </a:camera>
            <a:lightRig rig="flat" dir="t">
              <a:rot lat="0" lon="0" rev="6000000"/>
            </a:lightRig>
          </a:scene3d>
          <a:sp3d>
            <a:bevelT w="12700" h="107950"/>
            <a:bevelB w="31750" h="82550" prst="relaxedInset"/>
          </a:sp3d>
        </p:spPr>
        <p:txBody>
          <a:bodyPr wrap="square">
            <a:normAutofit/>
            <a:sp3d z="88900" extrusionH="57150" prstMaterial="metal">
              <a:extrusionClr>
                <a:srgbClr val="FFFF00"/>
              </a:extrusionClr>
            </a:sp3d>
          </a:bodyPr>
          <a:lstStyle/>
          <a:p>
            <a:pPr algn="ctr">
              <a:lnSpc>
                <a:spcPct val="150000"/>
              </a:lnSpc>
            </a:pPr>
            <a:r>
              <a:rPr lang="ka-GE" sz="2800" dirty="0" smtClean="0">
                <a:ln w="0">
                  <a:gradFill flip="none" rotWithShape="1">
                    <a:gsLst>
                      <a:gs pos="0">
                        <a:schemeClr val="accent6">
                          <a:lumMod val="0"/>
                          <a:lumOff val="100000"/>
                        </a:schemeClr>
                      </a:gs>
                      <a:gs pos="35000">
                        <a:schemeClr val="accent6">
                          <a:lumMod val="0"/>
                          <a:lumOff val="100000"/>
                        </a:schemeClr>
                      </a:gs>
                      <a:gs pos="100000">
                        <a:schemeClr val="accent6">
                          <a:lumMod val="100000"/>
                        </a:schemeClr>
                      </a:gs>
                    </a:gsLst>
                    <a:path path="circle">
                      <a:fillToRect l="50000" t="-80000" r="50000" b="180000"/>
                    </a:path>
                    <a:tileRect/>
                  </a:gradFill>
                </a:ln>
                <a:pattFill prst="pct40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outerShdw blurRad="60007" dist="457200" dir="7680000" sx="96000" sy="96000" kx="1300200" algn="ctr" rotWithShape="0">
                    <a:prstClr val="black">
                      <a:alpha val="32000"/>
                    </a:prstClr>
                  </a:outerShdw>
                  <a:reflection stA="38000" endPos="0" dist="50800" dir="5400000" sy="-100000" algn="bl" rotWithShape="0"/>
                </a:effectLst>
                <a:latin typeface="Sylfaen" panose="010A0502050306030303" pitchFamily="18" charset="0"/>
              </a:rPr>
              <a:t>ივანე ჯავახიშვილის სახელობის </a:t>
            </a:r>
          </a:p>
          <a:p>
            <a:pPr algn="ctr">
              <a:lnSpc>
                <a:spcPct val="150000"/>
              </a:lnSpc>
            </a:pPr>
            <a:r>
              <a:rPr lang="ka-GE" sz="2800" dirty="0" smtClean="0">
                <a:ln w="0">
                  <a:gradFill flip="none" rotWithShape="1">
                    <a:gsLst>
                      <a:gs pos="0">
                        <a:schemeClr val="accent6">
                          <a:lumMod val="0"/>
                          <a:lumOff val="100000"/>
                        </a:schemeClr>
                      </a:gs>
                      <a:gs pos="35000">
                        <a:schemeClr val="accent6">
                          <a:lumMod val="0"/>
                          <a:lumOff val="100000"/>
                        </a:schemeClr>
                      </a:gs>
                      <a:gs pos="100000">
                        <a:schemeClr val="accent6">
                          <a:lumMod val="100000"/>
                        </a:schemeClr>
                      </a:gs>
                    </a:gsLst>
                    <a:path path="circle">
                      <a:fillToRect l="50000" t="-80000" r="50000" b="180000"/>
                    </a:path>
                    <a:tileRect/>
                  </a:gradFill>
                </a:ln>
                <a:pattFill prst="pct40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outerShdw blurRad="60007" dist="457200" dir="7680000" sx="96000" sy="96000" kx="1300200" algn="ctr" rotWithShape="0">
                    <a:prstClr val="black">
                      <a:alpha val="32000"/>
                    </a:prstClr>
                  </a:outerShdw>
                  <a:reflection stA="38000" endPos="0" dist="50800" dir="5400000" sy="-100000" algn="bl" rotWithShape="0"/>
                </a:effectLst>
                <a:latin typeface="Sylfaen" panose="010A0502050306030303" pitchFamily="18" charset="0"/>
              </a:rPr>
              <a:t>თბილისის სახელმწიფო</a:t>
            </a:r>
            <a:r>
              <a:rPr lang="ka-GE" sz="2800" dirty="0" smtClean="0">
                <a:ln w="0">
                  <a:gradFill flip="none" rotWithShape="1">
                    <a:gsLst>
                      <a:gs pos="0">
                        <a:schemeClr val="accent6">
                          <a:lumMod val="0"/>
                          <a:lumOff val="100000"/>
                        </a:schemeClr>
                      </a:gs>
                      <a:gs pos="35000">
                        <a:schemeClr val="accent6">
                          <a:lumMod val="0"/>
                          <a:lumOff val="100000"/>
                        </a:schemeClr>
                      </a:gs>
                      <a:gs pos="100000">
                        <a:schemeClr val="accent6">
                          <a:lumMod val="100000"/>
                        </a:schemeClr>
                      </a:gs>
                    </a:gsLst>
                    <a:path path="circle">
                      <a:fillToRect l="50000" t="-80000" r="50000" b="180000"/>
                    </a:path>
                    <a:tileRect/>
                  </a:gradFill>
                </a:ln>
                <a:pattFill prst="pct40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glow rad="101600">
                    <a:srgbClr val="FFFF00">
                      <a:alpha val="40000"/>
                    </a:srgbClr>
                  </a:glow>
                  <a:outerShdw blurRad="60007" dist="457200" dir="7680000" sx="96000" sy="96000" kx="1300200" algn="ctr" rotWithShape="0">
                    <a:prstClr val="black">
                      <a:alpha val="32000"/>
                    </a:prstClr>
                  </a:outerShdw>
                  <a:reflection stA="38000" endPos="0" dist="50800" dir="5400000" sy="-100000" algn="bl" rotWithShape="0"/>
                </a:effectLst>
                <a:latin typeface="Sylfaen" panose="010A0502050306030303" pitchFamily="18" charset="0"/>
              </a:rPr>
              <a:t> </a:t>
            </a:r>
            <a:r>
              <a:rPr lang="ka-GE" sz="2800" dirty="0" smtClean="0">
                <a:ln w="0">
                  <a:gradFill flip="none" rotWithShape="1">
                    <a:gsLst>
                      <a:gs pos="0">
                        <a:schemeClr val="accent6">
                          <a:lumMod val="0"/>
                          <a:lumOff val="100000"/>
                        </a:schemeClr>
                      </a:gs>
                      <a:gs pos="35000">
                        <a:schemeClr val="accent6">
                          <a:lumMod val="0"/>
                          <a:lumOff val="100000"/>
                        </a:schemeClr>
                      </a:gs>
                      <a:gs pos="100000">
                        <a:schemeClr val="accent6">
                          <a:lumMod val="100000"/>
                        </a:schemeClr>
                      </a:gs>
                    </a:gsLst>
                    <a:path path="circle">
                      <a:fillToRect l="50000" t="-80000" r="50000" b="180000"/>
                    </a:path>
                    <a:tileRect/>
                  </a:gradFill>
                </a:ln>
                <a:pattFill prst="pct40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outerShdw blurRad="60007" dist="457200" dir="7680000" sx="96000" sy="96000" kx="1300200" algn="ctr" rotWithShape="0">
                    <a:prstClr val="black">
                      <a:alpha val="32000"/>
                    </a:prstClr>
                  </a:outerShdw>
                  <a:reflection stA="38000" endPos="0" dist="50800" dir="5400000" sy="-100000" algn="bl" rotWithShape="0"/>
                </a:effectLst>
                <a:latin typeface="Sylfaen" panose="010A0502050306030303" pitchFamily="18" charset="0"/>
              </a:rPr>
              <a:t>უნივერსიტეტის</a:t>
            </a:r>
          </a:p>
          <a:p>
            <a:pPr algn="ctr">
              <a:lnSpc>
                <a:spcPct val="150000"/>
              </a:lnSpc>
            </a:pPr>
            <a:r>
              <a:rPr lang="ka-GE" sz="2800" dirty="0" smtClean="0">
                <a:ln w="0">
                  <a:gradFill flip="none" rotWithShape="1">
                    <a:gsLst>
                      <a:gs pos="0">
                        <a:schemeClr val="accent6">
                          <a:lumMod val="0"/>
                          <a:lumOff val="100000"/>
                        </a:schemeClr>
                      </a:gs>
                      <a:gs pos="35000">
                        <a:schemeClr val="accent6">
                          <a:lumMod val="0"/>
                          <a:lumOff val="100000"/>
                        </a:schemeClr>
                      </a:gs>
                      <a:gs pos="100000">
                        <a:schemeClr val="accent6">
                          <a:lumMod val="100000"/>
                        </a:schemeClr>
                      </a:gs>
                    </a:gsLst>
                    <a:path path="circle">
                      <a:fillToRect l="50000" t="-80000" r="50000" b="180000"/>
                    </a:path>
                    <a:tileRect/>
                  </a:gradFill>
                </a:ln>
                <a:pattFill prst="pct40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outerShdw blurRad="60007" dist="457200" dir="7680000" sx="96000" sy="96000" kx="1300200" algn="ctr" rotWithShape="0">
                    <a:prstClr val="black">
                      <a:alpha val="32000"/>
                    </a:prstClr>
                  </a:outerShdw>
                  <a:reflection stA="38000" endPos="0" dist="50800" dir="5400000" sy="-100000" algn="bl" rotWithShape="0"/>
                </a:effectLst>
                <a:latin typeface="Sylfaen" panose="010A0502050306030303" pitchFamily="18" charset="0"/>
              </a:rPr>
              <a:t>ჰუმანიტარულ</a:t>
            </a:r>
            <a:r>
              <a:rPr lang="ka-GE" sz="2800" dirty="0" smtClean="0">
                <a:ln w="0">
                  <a:gradFill flip="none" rotWithShape="1">
                    <a:gsLst>
                      <a:gs pos="0">
                        <a:schemeClr val="accent6">
                          <a:lumMod val="0"/>
                          <a:lumOff val="100000"/>
                        </a:schemeClr>
                      </a:gs>
                      <a:gs pos="35000">
                        <a:schemeClr val="accent6">
                          <a:lumMod val="0"/>
                          <a:lumOff val="100000"/>
                        </a:schemeClr>
                      </a:gs>
                      <a:gs pos="100000">
                        <a:schemeClr val="accent6">
                          <a:lumMod val="100000"/>
                        </a:schemeClr>
                      </a:gs>
                    </a:gsLst>
                    <a:path path="circle">
                      <a:fillToRect l="50000" t="-80000" r="50000" b="180000"/>
                    </a:path>
                    <a:tileRect/>
                  </a:gradFill>
                </a:ln>
                <a:pattFill prst="pct40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glow rad="101600">
                    <a:srgbClr val="FFFF00">
                      <a:alpha val="40000"/>
                    </a:srgbClr>
                  </a:glow>
                  <a:outerShdw blurRad="60007" dist="457200" dir="7680000" sx="96000" sy="96000" kx="1300200" algn="ctr" rotWithShape="0">
                    <a:prstClr val="black">
                      <a:alpha val="32000"/>
                    </a:prstClr>
                  </a:outerShdw>
                  <a:reflection stA="38000" endPos="0" dist="50800" dir="5400000" sy="-100000" algn="bl" rotWithShape="0"/>
                </a:effectLst>
                <a:latin typeface="Sylfaen" panose="010A0502050306030303" pitchFamily="18" charset="0"/>
              </a:rPr>
              <a:t> </a:t>
            </a:r>
            <a:r>
              <a:rPr lang="ka-GE" sz="2800" dirty="0">
                <a:ln w="0">
                  <a:gradFill flip="none" rotWithShape="1">
                    <a:gsLst>
                      <a:gs pos="0">
                        <a:schemeClr val="accent6">
                          <a:lumMod val="0"/>
                          <a:lumOff val="100000"/>
                        </a:schemeClr>
                      </a:gs>
                      <a:gs pos="35000">
                        <a:schemeClr val="accent6">
                          <a:lumMod val="0"/>
                          <a:lumOff val="100000"/>
                        </a:schemeClr>
                      </a:gs>
                      <a:gs pos="100000">
                        <a:schemeClr val="accent6">
                          <a:lumMod val="100000"/>
                        </a:schemeClr>
                      </a:gs>
                    </a:gsLst>
                    <a:path path="circle">
                      <a:fillToRect l="50000" t="-80000" r="50000" b="180000"/>
                    </a:path>
                    <a:tileRect/>
                  </a:gradFill>
                </a:ln>
                <a:pattFill prst="pct40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outerShdw blurRad="60007" dist="457200" dir="7680000" sx="96000" sy="96000" kx="1300200" algn="ctr" rotWithShape="0">
                    <a:prstClr val="black">
                      <a:alpha val="32000"/>
                    </a:prstClr>
                  </a:outerShdw>
                  <a:reflection endPos="0" dist="50800" dir="5400000" sy="-100000" algn="bl" rotWithShape="0"/>
                </a:effectLst>
                <a:latin typeface="Sylfaen" panose="010A0502050306030303" pitchFamily="18" charset="0"/>
              </a:rPr>
              <a:t>მეცნიერებათა</a:t>
            </a:r>
            <a:r>
              <a:rPr lang="ka-GE" sz="2800" dirty="0" smtClean="0">
                <a:ln w="0">
                  <a:gradFill flip="none" rotWithShape="1">
                    <a:gsLst>
                      <a:gs pos="0">
                        <a:schemeClr val="accent6">
                          <a:lumMod val="0"/>
                          <a:lumOff val="100000"/>
                        </a:schemeClr>
                      </a:gs>
                      <a:gs pos="35000">
                        <a:schemeClr val="accent6">
                          <a:lumMod val="0"/>
                          <a:lumOff val="100000"/>
                        </a:schemeClr>
                      </a:gs>
                      <a:gs pos="100000">
                        <a:schemeClr val="accent6">
                          <a:lumMod val="100000"/>
                        </a:schemeClr>
                      </a:gs>
                    </a:gsLst>
                    <a:path path="circle">
                      <a:fillToRect l="50000" t="-80000" r="50000" b="180000"/>
                    </a:path>
                    <a:tileRect/>
                  </a:gradFill>
                </a:ln>
                <a:pattFill prst="pct40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glow rad="101600">
                    <a:srgbClr val="FFFF00">
                      <a:alpha val="40000"/>
                    </a:srgbClr>
                  </a:glow>
                  <a:outerShdw blurRad="60007" dist="457200" dir="7680000" sx="96000" sy="96000" kx="1300200" algn="ctr" rotWithShape="0">
                    <a:prstClr val="black">
                      <a:alpha val="32000"/>
                    </a:prstClr>
                  </a:outerShdw>
                  <a:reflection stA="38000" endPos="0" dist="50800" dir="5400000" sy="-100000" algn="bl" rotWithShape="0"/>
                </a:effectLst>
                <a:latin typeface="Sylfaen" panose="010A0502050306030303" pitchFamily="18" charset="0"/>
              </a:rPr>
              <a:t> </a:t>
            </a:r>
            <a:r>
              <a:rPr lang="ka-GE" sz="2800" dirty="0" smtClean="0">
                <a:ln w="0">
                  <a:gradFill flip="none" rotWithShape="1">
                    <a:gsLst>
                      <a:gs pos="0">
                        <a:schemeClr val="accent6">
                          <a:lumMod val="0"/>
                          <a:lumOff val="100000"/>
                        </a:schemeClr>
                      </a:gs>
                      <a:gs pos="35000">
                        <a:schemeClr val="accent6">
                          <a:lumMod val="0"/>
                          <a:lumOff val="100000"/>
                        </a:schemeClr>
                      </a:gs>
                      <a:gs pos="100000">
                        <a:schemeClr val="accent6">
                          <a:lumMod val="100000"/>
                        </a:schemeClr>
                      </a:gs>
                    </a:gsLst>
                    <a:path path="circle">
                      <a:fillToRect l="50000" t="-80000" r="50000" b="180000"/>
                    </a:path>
                    <a:tileRect/>
                  </a:gradFill>
                </a:ln>
                <a:pattFill prst="pct40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outerShdw blurRad="60007" dist="457200" dir="7680000" sx="96000" sy="96000" kx="1300200" algn="ctr" rotWithShape="0">
                    <a:prstClr val="black">
                      <a:alpha val="32000"/>
                    </a:prstClr>
                  </a:outerShdw>
                  <a:reflection stA="38000" endPos="0" dist="50800" dir="5400000" sy="-100000" algn="bl" rotWithShape="0"/>
                </a:effectLst>
                <a:latin typeface="Sylfaen" panose="010A0502050306030303" pitchFamily="18" charset="0"/>
              </a:rPr>
              <a:t>ფაკულტეტის</a:t>
            </a:r>
          </a:p>
          <a:p>
            <a:pPr algn="ctr">
              <a:lnSpc>
                <a:spcPct val="150000"/>
              </a:lnSpc>
            </a:pPr>
            <a:r>
              <a:rPr lang="ka-GE" sz="2800" dirty="0" smtClean="0">
                <a:ln w="0">
                  <a:gradFill flip="none" rotWithShape="1">
                    <a:gsLst>
                      <a:gs pos="0">
                        <a:schemeClr val="accent6">
                          <a:lumMod val="0"/>
                          <a:lumOff val="100000"/>
                        </a:schemeClr>
                      </a:gs>
                      <a:gs pos="35000">
                        <a:schemeClr val="accent6">
                          <a:lumMod val="0"/>
                          <a:lumOff val="100000"/>
                        </a:schemeClr>
                      </a:gs>
                      <a:gs pos="100000">
                        <a:schemeClr val="accent6">
                          <a:lumMod val="100000"/>
                        </a:schemeClr>
                      </a:gs>
                    </a:gsLst>
                    <a:path path="circle">
                      <a:fillToRect l="50000" t="-80000" r="50000" b="180000"/>
                    </a:path>
                    <a:tileRect/>
                  </a:gradFill>
                </a:ln>
                <a:pattFill prst="pct40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outerShdw blurRad="60007" dist="457200" dir="7680000" sx="96000" sy="96000" kx="1300200" algn="ctr" rotWithShape="0">
                    <a:prstClr val="black">
                      <a:alpha val="32000"/>
                    </a:prstClr>
                  </a:outerShdw>
                  <a:reflection stA="38000" endPos="0" dist="50800" dir="5400000" sy="-100000" algn="bl" rotWithShape="0"/>
                </a:effectLst>
                <a:latin typeface="Sylfaen" panose="010A0502050306030303" pitchFamily="18" charset="0"/>
              </a:rPr>
              <a:t>2021 წლის სამეცნიერო მუშაობის ანგარიშის</a:t>
            </a:r>
          </a:p>
          <a:p>
            <a:pPr algn="ctr">
              <a:lnSpc>
                <a:spcPct val="150000"/>
              </a:lnSpc>
            </a:pPr>
            <a:r>
              <a:rPr lang="ka-GE" sz="2800" dirty="0" smtClean="0">
                <a:ln w="0">
                  <a:gradFill flip="none" rotWithShape="1">
                    <a:gsLst>
                      <a:gs pos="0">
                        <a:schemeClr val="accent6">
                          <a:lumMod val="0"/>
                          <a:lumOff val="100000"/>
                        </a:schemeClr>
                      </a:gs>
                      <a:gs pos="35000">
                        <a:schemeClr val="accent6">
                          <a:lumMod val="0"/>
                          <a:lumOff val="100000"/>
                        </a:schemeClr>
                      </a:gs>
                      <a:gs pos="100000">
                        <a:schemeClr val="accent6">
                          <a:lumMod val="100000"/>
                        </a:schemeClr>
                      </a:gs>
                    </a:gsLst>
                    <a:path path="circle">
                      <a:fillToRect l="50000" t="-80000" r="50000" b="180000"/>
                    </a:path>
                    <a:tileRect/>
                  </a:gradFill>
                </a:ln>
                <a:pattFill prst="pct40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outerShdw blurRad="60007" dist="457200" dir="7680000" sx="96000" sy="96000" kx="1300200" algn="ctr" rotWithShape="0">
                    <a:prstClr val="black">
                      <a:alpha val="32000"/>
                    </a:prstClr>
                  </a:outerShdw>
                  <a:reflection stA="38000" endPos="0" dist="50800" dir="5400000" sy="-100000" algn="bl" rotWithShape="0"/>
                </a:effectLst>
                <a:latin typeface="Sylfaen" panose="010A0502050306030303" pitchFamily="18" charset="0"/>
              </a:rPr>
              <a:t>სტატისტიკური ანალიზი</a:t>
            </a:r>
            <a:endParaRPr lang="en-US" sz="2800" dirty="0">
              <a:ln w="0"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</a:ln>
              <a:pattFill prst="pct40">
                <a:fgClr>
                  <a:srgbClr val="FFFF00"/>
                </a:fgClr>
                <a:bgClr>
                  <a:schemeClr val="bg1"/>
                </a:bgClr>
              </a:pattFill>
              <a:effectLst>
                <a:outerShdw blurRad="60007" dist="457200" dir="7680000" sx="96000" sy="96000" kx="1300200" algn="ctr" rotWithShape="0">
                  <a:prstClr val="black">
                    <a:alpha val="32000"/>
                  </a:prstClr>
                </a:outerShdw>
                <a:reflection stA="38000" endPos="0" dist="50800" dir="5400000" sy="-100000" algn="bl" rotWithShape="0"/>
              </a:effectLst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801" y="315807"/>
            <a:ext cx="5394199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80" dirty="0"/>
              <a:t>კავკასიოლოგიის </a:t>
            </a:r>
            <a:r>
              <a:rPr sz="2500" spc="-60" dirty="0"/>
              <a:t>ს/ს</a:t>
            </a:r>
            <a:r>
              <a:rPr sz="2500" spc="-400" dirty="0"/>
              <a:t> </a:t>
            </a:r>
            <a:r>
              <a:rPr sz="2500" spc="150" dirty="0"/>
              <a:t>ინსტიტუტი</a:t>
            </a:r>
            <a:endParaRPr sz="2500" dirty="0"/>
          </a:p>
        </p:txBody>
      </p: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671305525"/>
              </p:ext>
            </p:extLst>
          </p:nvPr>
        </p:nvGraphicFramePr>
        <p:xfrm>
          <a:off x="381000" y="1066800"/>
          <a:ext cx="8305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12722" y="315807"/>
            <a:ext cx="6288278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100" dirty="0"/>
              <a:t>საქართველოს </a:t>
            </a:r>
            <a:r>
              <a:rPr sz="2500" spc="15" dirty="0"/>
              <a:t>ისტორიის </a:t>
            </a:r>
            <a:r>
              <a:rPr sz="2500" spc="-60" dirty="0"/>
              <a:t>ს/ს</a:t>
            </a:r>
            <a:r>
              <a:rPr sz="2500" spc="-600" dirty="0"/>
              <a:t> </a:t>
            </a:r>
            <a:r>
              <a:rPr sz="2500" spc="-600" dirty="0" smtClean="0"/>
              <a:t> </a:t>
            </a:r>
            <a:r>
              <a:rPr sz="2500" spc="150" dirty="0" err="1" smtClean="0"/>
              <a:t>ინსტიტუტი</a:t>
            </a:r>
            <a:endParaRPr sz="2500" dirty="0"/>
          </a:p>
        </p:txBody>
      </p:sp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2788311997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10485" y="315807"/>
            <a:ext cx="5585715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80" dirty="0"/>
              <a:t>მსოფლიო </a:t>
            </a:r>
            <a:r>
              <a:rPr sz="2500" spc="10" dirty="0"/>
              <a:t>ისტორიის</a:t>
            </a:r>
            <a:r>
              <a:rPr sz="2500" spc="-560" dirty="0"/>
              <a:t> </a:t>
            </a:r>
            <a:r>
              <a:rPr sz="2500" spc="-60" dirty="0"/>
              <a:t>ს/ს </a:t>
            </a:r>
            <a:r>
              <a:rPr sz="2500" spc="150" dirty="0"/>
              <a:t>ინსტიტუტი</a:t>
            </a:r>
            <a:endParaRPr sz="2500" dirty="0"/>
          </a:p>
        </p:txBody>
      </p: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510213128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011161" y="5861100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78482" y="239674"/>
            <a:ext cx="4779518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90" dirty="0"/>
              <a:t>არქეოლოგიის </a:t>
            </a:r>
            <a:r>
              <a:rPr sz="2500" spc="-60" dirty="0"/>
              <a:t>ს/ს</a:t>
            </a:r>
            <a:r>
              <a:rPr sz="2500" spc="-80" dirty="0"/>
              <a:t> </a:t>
            </a:r>
            <a:r>
              <a:rPr sz="2500" spc="150" dirty="0"/>
              <a:t>ინსტიტუტი</a:t>
            </a:r>
            <a:endParaRPr sz="2500" dirty="0"/>
          </a:p>
        </p:txBody>
      </p:sp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2424878757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21991" y="239674"/>
            <a:ext cx="4593970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40" dirty="0"/>
              <a:t>ეთნოლოგიის </a:t>
            </a:r>
            <a:r>
              <a:rPr sz="2500" spc="-60" dirty="0"/>
              <a:t>ს/ს</a:t>
            </a:r>
            <a:r>
              <a:rPr sz="2500" spc="120" dirty="0"/>
              <a:t> </a:t>
            </a:r>
            <a:r>
              <a:rPr sz="2500" spc="145" dirty="0"/>
              <a:t>ინსტიტუტი</a:t>
            </a:r>
            <a:endParaRPr sz="2500" dirty="0"/>
          </a:p>
        </p:txBody>
      </p:sp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3976804356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75613" y="279552"/>
            <a:ext cx="6068187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114" dirty="0" err="1"/>
              <a:t>კულტურის</a:t>
            </a:r>
            <a:r>
              <a:rPr sz="2500" spc="-595" dirty="0"/>
              <a:t> </a:t>
            </a:r>
            <a:r>
              <a:rPr sz="2500" spc="-595" dirty="0" smtClean="0"/>
              <a:t>  </a:t>
            </a:r>
            <a:r>
              <a:rPr sz="2500" spc="-55" dirty="0" err="1" smtClean="0"/>
              <a:t>კვლევების</a:t>
            </a:r>
            <a:r>
              <a:rPr sz="2500" spc="-55" dirty="0" smtClean="0"/>
              <a:t> </a:t>
            </a:r>
            <a:r>
              <a:rPr sz="2500" spc="-60" dirty="0"/>
              <a:t>ს/ს </a:t>
            </a:r>
            <a:r>
              <a:rPr sz="2500" spc="155" dirty="0"/>
              <a:t>ინსტიტუტი</a:t>
            </a:r>
            <a:endParaRPr sz="2500" dirty="0"/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13239247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820036" y="288114"/>
            <a:ext cx="6298312" cy="682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01775" marR="5080" indent="-1489710">
              <a:lnSpc>
                <a:spcPts val="2640"/>
              </a:lnSpc>
              <a:spcBef>
                <a:spcPts val="100"/>
              </a:spcBef>
            </a:pPr>
            <a:r>
              <a:rPr sz="2100" b="1" i="1" spc="-2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კლასიკური </a:t>
            </a:r>
            <a:r>
              <a:rPr sz="2100" b="1" i="1" spc="-5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ფილოლოგიის</a:t>
            </a:r>
            <a:r>
              <a:rPr sz="2000" b="1" spc="-5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100" b="1" i="1" spc="25" dirty="0" err="1">
                <a:solidFill>
                  <a:srgbClr val="FFFFFF"/>
                </a:solidFill>
                <a:latin typeface="DejaVu Sans Condensed"/>
                <a:cs typeface="DejaVu Sans Condensed"/>
              </a:rPr>
              <a:t>ბიზანტინისტიკისა</a:t>
            </a:r>
            <a:r>
              <a:rPr sz="2100" b="1" i="1" spc="-440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100" b="1" i="1" spc="-440" dirty="0" smtClean="0">
                <a:solidFill>
                  <a:srgbClr val="FFFFFF"/>
                </a:solidFill>
                <a:latin typeface="DejaVu Sans Condensed"/>
                <a:cs typeface="DejaVu Sans Condensed"/>
              </a:rPr>
              <a:t>   </a:t>
            </a:r>
            <a:r>
              <a:rPr sz="2100" b="1" i="1" spc="-25" dirty="0" err="1" smtClean="0">
                <a:solidFill>
                  <a:srgbClr val="FFFFFF"/>
                </a:solidFill>
                <a:latin typeface="DejaVu Sans Condensed"/>
                <a:cs typeface="DejaVu Sans Condensed"/>
              </a:rPr>
              <a:t>და</a:t>
            </a:r>
            <a:r>
              <a:rPr sz="2100" b="1" i="1" spc="-25" dirty="0" smtClean="0">
                <a:solidFill>
                  <a:srgbClr val="FFFFFF"/>
                </a:solidFill>
                <a:latin typeface="DejaVu Sans Condensed"/>
                <a:cs typeface="DejaVu Sans Condensed"/>
              </a:rPr>
              <a:t>  </a:t>
            </a:r>
            <a:r>
              <a:rPr sz="2100" b="1" i="1" spc="-3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ნეოგრეცისტიკის </a:t>
            </a:r>
            <a:r>
              <a:rPr sz="2100" b="1" i="1" spc="-5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ს/ს</a:t>
            </a:r>
            <a:r>
              <a:rPr sz="2100" b="1" i="1" spc="-355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100" b="1" i="1" spc="-355" dirty="0" smtClean="0">
                <a:solidFill>
                  <a:srgbClr val="FFFFFF"/>
                </a:solidFill>
                <a:latin typeface="DejaVu Sans Condensed"/>
                <a:cs typeface="DejaVu Sans Condensed"/>
              </a:rPr>
              <a:t>  </a:t>
            </a:r>
            <a:r>
              <a:rPr sz="2100" b="1" i="1" spc="120" dirty="0" err="1" smtClean="0">
                <a:solidFill>
                  <a:srgbClr val="FFFFFF"/>
                </a:solidFill>
                <a:latin typeface="DejaVu Sans Condensed"/>
                <a:cs typeface="DejaVu Sans Condensed"/>
              </a:rPr>
              <a:t>ინსტიტუტი</a:t>
            </a:r>
            <a:endParaRPr sz="2100" dirty="0">
              <a:latin typeface="DejaVu Sans Condensed"/>
              <a:cs typeface="DejaVu Sans Condensed"/>
            </a:endParaRPr>
          </a:p>
        </p:txBody>
      </p: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3189668848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200" y="152400"/>
            <a:ext cx="7276236" cy="6781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b="1" i="1" spc="-8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თარგმანისა</a:t>
            </a:r>
            <a:r>
              <a:rPr sz="2100" b="1" i="1" spc="-220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100" b="1" i="1" spc="-2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და</a:t>
            </a:r>
            <a:r>
              <a:rPr sz="2100" b="1" i="1" spc="-125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100" b="1" i="1" spc="5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ლიტერატურული</a:t>
            </a:r>
            <a:r>
              <a:rPr sz="2100" b="1" i="1" spc="-185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100" b="1" i="1" spc="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ურთიერთობების</a:t>
            </a:r>
            <a:r>
              <a:rPr sz="2100" b="1" i="1" spc="-195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100" b="1" i="1" spc="-5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ს/ს</a:t>
            </a:r>
            <a:endParaRPr sz="2100" dirty="0">
              <a:latin typeface="DejaVu Sans Condensed"/>
              <a:cs typeface="DejaVu Sans Condensed"/>
            </a:endParaRPr>
          </a:p>
          <a:p>
            <a:pPr marL="3566795">
              <a:lnSpc>
                <a:spcPct val="100000"/>
              </a:lnSpc>
              <a:spcBef>
                <a:spcPts val="85"/>
              </a:spcBef>
            </a:pPr>
            <a:r>
              <a:rPr sz="2100" b="1" i="1" spc="12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ინსტიტუტი</a:t>
            </a:r>
            <a:endParaRPr sz="2100" dirty="0">
              <a:latin typeface="DejaVu Sans Condensed"/>
              <a:cs typeface="DejaVu Sans Condensed"/>
            </a:endParaRPr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2631820212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295400" y="196552"/>
            <a:ext cx="6159118" cy="613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900" b="1" i="1" spc="-4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დასავლეთევროპული</a:t>
            </a:r>
            <a:r>
              <a:rPr sz="1900" b="1" i="1" spc="-180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1900" b="1" i="1" spc="-5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ენებისა</a:t>
            </a:r>
            <a:r>
              <a:rPr sz="1900" b="1" i="1" spc="-160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1900" b="1" i="1" spc="-3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და</a:t>
            </a:r>
            <a:r>
              <a:rPr sz="1900" b="1" i="1" spc="-120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1900" b="1" i="1" spc="1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ლიტერატურის</a:t>
            </a:r>
            <a:r>
              <a:rPr sz="1900" b="1" i="1" spc="-160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1900" b="1" i="1" spc="-5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ს/ს</a:t>
            </a:r>
            <a:endParaRPr sz="1900" dirty="0">
              <a:latin typeface="DejaVu Sans Condensed"/>
              <a:cs typeface="DejaVu Sans Condensed"/>
            </a:endParaRPr>
          </a:p>
          <a:p>
            <a:pPr marR="402590" algn="ctr">
              <a:lnSpc>
                <a:spcPct val="100000"/>
              </a:lnSpc>
              <a:spcBef>
                <a:spcPts val="75"/>
              </a:spcBef>
            </a:pPr>
            <a:r>
              <a:rPr sz="1900" b="1" i="1" spc="10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ინსტიტუტი</a:t>
            </a:r>
            <a:endParaRPr sz="1900" dirty="0">
              <a:latin typeface="DejaVu Sans Condensed"/>
              <a:cs typeface="DejaVu Sans Condensed"/>
            </a:endParaRPr>
          </a:p>
        </p:txBody>
      </p: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2636393039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01214" y="239674"/>
            <a:ext cx="4942586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20" dirty="0"/>
              <a:t>სლავისტიკის </a:t>
            </a:r>
            <a:r>
              <a:rPr sz="2500" spc="-60" dirty="0"/>
              <a:t>ს/ს</a:t>
            </a:r>
            <a:r>
              <a:rPr sz="2500" spc="-459" dirty="0"/>
              <a:t> </a:t>
            </a:r>
            <a:r>
              <a:rPr lang="en-US" sz="2500" spc="-459" dirty="0" smtClean="0"/>
              <a:t> </a:t>
            </a:r>
            <a:r>
              <a:rPr sz="2500" spc="150" dirty="0" err="1" smtClean="0"/>
              <a:t>ინსტიტუტი</a:t>
            </a:r>
            <a:endParaRPr sz="2500" dirty="0"/>
          </a:p>
        </p:txBody>
      </p:sp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3730435291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685099" y="304800"/>
            <a:ext cx="5562600" cy="553998"/>
          </a:xfrm>
        </p:spPr>
        <p:txBody>
          <a:bodyPr/>
          <a:lstStyle/>
          <a:p>
            <a:pPr algn="ctr"/>
            <a:r>
              <a:rPr lang="ka-GE" dirty="0" smtClean="0"/>
              <a:t>თსუ ჰუმანიტარულ მეცნიერებათა ფაკულტეტი</a:t>
            </a:r>
            <a:br>
              <a:rPr lang="ka-GE" dirty="0" smtClean="0"/>
            </a:br>
            <a:r>
              <a:rPr lang="ka-GE" dirty="0" smtClean="0"/>
              <a:t>2021 წელი</a:t>
            </a:r>
            <a:endParaRPr lang="en-US" dirty="0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718217289"/>
              </p:ext>
            </p:extLst>
          </p:nvPr>
        </p:nvGraphicFramePr>
        <p:xfrm>
          <a:off x="762000" y="1143000"/>
          <a:ext cx="7696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84323" y="279552"/>
            <a:ext cx="4850638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65" dirty="0"/>
              <a:t>ფილოსოფიის </a:t>
            </a:r>
            <a:r>
              <a:rPr sz="2500" spc="-60" dirty="0"/>
              <a:t>ს/ს</a:t>
            </a:r>
            <a:r>
              <a:rPr sz="2500" spc="-450" dirty="0"/>
              <a:t> </a:t>
            </a:r>
            <a:r>
              <a:rPr sz="2500" spc="-450" dirty="0" smtClean="0"/>
              <a:t> </a:t>
            </a:r>
            <a:r>
              <a:rPr sz="2500" spc="150" dirty="0" err="1" smtClean="0"/>
              <a:t>ინსტიტუტი</a:t>
            </a:r>
            <a:endParaRPr sz="2500" dirty="0"/>
          </a:p>
        </p:txBody>
      </p: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2984742420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95016" y="239674"/>
            <a:ext cx="5748783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55" dirty="0"/>
              <a:t>ამერიკისმცოდნეობის </a:t>
            </a:r>
            <a:r>
              <a:rPr sz="2500" spc="-60" dirty="0"/>
              <a:t>ს/ს</a:t>
            </a:r>
            <a:r>
              <a:rPr sz="2500" spc="-400" dirty="0"/>
              <a:t> </a:t>
            </a:r>
            <a:r>
              <a:rPr sz="2500" spc="150" dirty="0"/>
              <a:t>ინსტიტუტი</a:t>
            </a:r>
            <a:endParaRPr sz="2500" dirty="0"/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947342903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4510" y="239674"/>
            <a:ext cx="5979160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65" dirty="0"/>
              <a:t>აღმოსავლეთმცოდნეობის </a:t>
            </a:r>
            <a:r>
              <a:rPr sz="2500" spc="-60" dirty="0"/>
              <a:t>ს/ს</a:t>
            </a:r>
            <a:r>
              <a:rPr sz="2500" spc="-370" dirty="0"/>
              <a:t> </a:t>
            </a:r>
            <a:r>
              <a:rPr sz="2500" spc="150" dirty="0"/>
              <a:t>ინსტიტუტი</a:t>
            </a:r>
            <a:endParaRPr sz="2500"/>
          </a:p>
        </p:txBody>
      </p:sp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3965892697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713357" y="343546"/>
            <a:ext cx="6592443" cy="3479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100" b="1" i="1" spc="-5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ხელოვნების</a:t>
            </a:r>
            <a:r>
              <a:rPr sz="2100" b="1" i="1" spc="-204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100" b="1" i="1" spc="-2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ისტორიისა</a:t>
            </a:r>
            <a:r>
              <a:rPr sz="2100" b="1" i="1" spc="-170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100" b="1" i="1" spc="-2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და</a:t>
            </a:r>
            <a:r>
              <a:rPr sz="2100" b="1" i="1" spc="-135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100" b="1" i="1" spc="-1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თეორიის</a:t>
            </a:r>
            <a:r>
              <a:rPr sz="2100" b="1" i="1" spc="-175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100" b="1" i="1" spc="-5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ს/ს</a:t>
            </a:r>
            <a:r>
              <a:rPr sz="2100" b="1" i="1" spc="-170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2100" b="1" i="1" spc="12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ინსტიტუტი</a:t>
            </a:r>
            <a:endParaRPr sz="2100" dirty="0">
              <a:latin typeface="DejaVu Sans Condensed"/>
              <a:cs typeface="DejaVu Sans Condensed"/>
            </a:endParaRP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3720631127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60118" y="207670"/>
            <a:ext cx="6388481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135" dirty="0" err="1"/>
              <a:t>ვიზუალური</a:t>
            </a:r>
            <a:r>
              <a:rPr sz="2500" spc="-555" dirty="0"/>
              <a:t> </a:t>
            </a:r>
            <a:r>
              <a:rPr sz="2500" spc="-555" dirty="0" smtClean="0"/>
              <a:t> </a:t>
            </a:r>
            <a:r>
              <a:rPr sz="2500" spc="-50" dirty="0" err="1" smtClean="0"/>
              <a:t>ხელოვნების</a:t>
            </a:r>
            <a:r>
              <a:rPr sz="2500" spc="-50" dirty="0" smtClean="0"/>
              <a:t> </a:t>
            </a:r>
            <a:r>
              <a:rPr sz="2500" spc="-60" dirty="0"/>
              <a:t>ს/ს </a:t>
            </a:r>
            <a:r>
              <a:rPr sz="2500" spc="150" dirty="0"/>
              <a:t>ინსტიტუტი</a:t>
            </a:r>
            <a:endParaRPr sz="2500" dirty="0"/>
          </a:p>
        </p:txBody>
      </p:sp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4135272989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07895" y="392007"/>
            <a:ext cx="5420360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40" dirty="0" err="1"/>
              <a:t>ქართველოლოგიური</a:t>
            </a:r>
            <a:r>
              <a:rPr sz="2500" spc="-40" dirty="0"/>
              <a:t> </a:t>
            </a:r>
            <a:r>
              <a:rPr sz="2500" spc="-60" dirty="0" err="1" smtClean="0"/>
              <a:t>სკოლის</a:t>
            </a:r>
            <a:r>
              <a:rPr sz="2500" spc="-60" dirty="0" smtClean="0"/>
              <a:t> </a:t>
            </a:r>
            <a:r>
              <a:rPr sz="2500" spc="-495" dirty="0" smtClean="0"/>
              <a:t> </a:t>
            </a:r>
            <a:r>
              <a:rPr sz="2500" spc="10" dirty="0"/>
              <a:t>ცენტრი</a:t>
            </a:r>
            <a:endParaRPr sz="2500" dirty="0"/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848960896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16276" y="315807"/>
            <a:ext cx="5169535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45" dirty="0"/>
              <a:t>შექსპირის</a:t>
            </a:r>
            <a:r>
              <a:rPr sz="2500" spc="-265" dirty="0"/>
              <a:t> </a:t>
            </a:r>
            <a:r>
              <a:rPr sz="2500" spc="-55" dirty="0"/>
              <a:t>შემსწავლელი</a:t>
            </a:r>
            <a:r>
              <a:rPr sz="2500" spc="-275" dirty="0"/>
              <a:t> </a:t>
            </a:r>
            <a:r>
              <a:rPr sz="2500" spc="-60" dirty="0"/>
              <a:t>ს/ს</a:t>
            </a:r>
            <a:r>
              <a:rPr sz="2500" spc="-229" dirty="0"/>
              <a:t> </a:t>
            </a:r>
            <a:r>
              <a:rPr sz="2500" spc="10" dirty="0"/>
              <a:t>ცენტრი</a:t>
            </a:r>
            <a:endParaRPr sz="2500"/>
          </a:p>
        </p:txBody>
      </p:sp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599840200"/>
              </p:ext>
            </p:extLst>
          </p:nvPr>
        </p:nvGraphicFramePr>
        <p:xfrm>
          <a:off x="304800" y="1752600"/>
          <a:ext cx="8153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3957" y="264058"/>
            <a:ext cx="3822065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30" dirty="0"/>
              <a:t>სკანდინავისტიკის</a:t>
            </a:r>
            <a:r>
              <a:rPr sz="2500" spc="-320" dirty="0"/>
              <a:t> </a:t>
            </a:r>
            <a:r>
              <a:rPr sz="2500" spc="10" dirty="0"/>
              <a:t>ცენტრი</a:t>
            </a:r>
            <a:endParaRPr sz="2500"/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601839087"/>
              </p:ext>
            </p:extLst>
          </p:nvPr>
        </p:nvGraphicFramePr>
        <p:xfrm>
          <a:off x="304800" y="990600"/>
          <a:ext cx="8610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4138" y="264058"/>
            <a:ext cx="5398262" cy="785471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708785" marR="5080" indent="-1696720">
              <a:lnSpc>
                <a:spcPts val="2880"/>
              </a:lnSpc>
              <a:spcBef>
                <a:spcPts val="325"/>
              </a:spcBef>
            </a:pPr>
            <a:r>
              <a:rPr sz="2500" spc="5" dirty="0" err="1" smtClean="0"/>
              <a:t>იაპონური</a:t>
            </a:r>
            <a:r>
              <a:rPr sz="2500" spc="5" dirty="0" smtClean="0"/>
              <a:t> </a:t>
            </a:r>
            <a:r>
              <a:rPr sz="2500" spc="-580" dirty="0" smtClean="0"/>
              <a:t> </a:t>
            </a:r>
            <a:r>
              <a:rPr sz="2500" spc="-65" dirty="0"/>
              <a:t>ენისა </a:t>
            </a:r>
            <a:r>
              <a:rPr sz="2500" spc="-20" dirty="0"/>
              <a:t>და </a:t>
            </a:r>
            <a:r>
              <a:rPr sz="2500" spc="114" dirty="0"/>
              <a:t>კულტურის  </a:t>
            </a:r>
            <a:r>
              <a:rPr sz="2500" i="1" spc="5" dirty="0"/>
              <a:t>ცენტრი</a:t>
            </a:r>
            <a:endParaRPr sz="2500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837049598"/>
              </p:ext>
            </p:extLst>
          </p:nvPr>
        </p:nvGraphicFramePr>
        <p:xfrm>
          <a:off x="304800" y="1752600"/>
          <a:ext cx="8153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526" y="340258"/>
            <a:ext cx="4114674" cy="40139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25" dirty="0" err="1"/>
              <a:t>პოლონისტიკის</a:t>
            </a:r>
            <a:r>
              <a:rPr sz="2500" spc="-355" dirty="0"/>
              <a:t> </a:t>
            </a:r>
            <a:r>
              <a:rPr sz="2500" spc="-355" dirty="0" smtClean="0"/>
              <a:t> </a:t>
            </a:r>
            <a:r>
              <a:rPr sz="2500" spc="10" dirty="0" err="1" smtClean="0"/>
              <a:t>ცენტრი</a:t>
            </a:r>
            <a:endParaRPr sz="2500" dirty="0"/>
          </a:p>
        </p:txBody>
      </p: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3307959204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1150" y="247128"/>
            <a:ext cx="5825870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900" dirty="0" err="1" smtClean="0">
                <a:latin typeface="Arial"/>
                <a:cs typeface="Arial"/>
              </a:rPr>
              <a:t>თსუ</a:t>
            </a:r>
            <a:r>
              <a:rPr sz="1900" dirty="0" smtClean="0">
                <a:latin typeface="Arial"/>
                <a:cs typeface="Arial"/>
              </a:rPr>
              <a:t> </a:t>
            </a:r>
            <a:r>
              <a:rPr sz="1900" dirty="0" err="1" smtClean="0">
                <a:latin typeface="Arial"/>
                <a:cs typeface="Arial"/>
              </a:rPr>
              <a:t>ჰუმანიტარულ</a:t>
            </a:r>
            <a:r>
              <a:rPr sz="1900" dirty="0" smtClean="0">
                <a:latin typeface="Arial"/>
                <a:cs typeface="Arial"/>
              </a:rPr>
              <a:t> </a:t>
            </a:r>
            <a:r>
              <a:rPr sz="1900" dirty="0" err="1" smtClean="0">
                <a:latin typeface="Arial"/>
                <a:cs typeface="Arial"/>
              </a:rPr>
              <a:t>მეცნიერებათა</a:t>
            </a:r>
            <a:r>
              <a:rPr sz="1900" dirty="0" smtClean="0">
                <a:latin typeface="Arial"/>
                <a:cs typeface="Arial"/>
              </a:rPr>
              <a:t> </a:t>
            </a:r>
            <a:r>
              <a:rPr sz="1900" dirty="0" err="1" smtClean="0">
                <a:latin typeface="Arial"/>
                <a:cs typeface="Arial"/>
              </a:rPr>
              <a:t>ფაკულტეტი</a:t>
            </a:r>
            <a:r>
              <a:rPr sz="1900" dirty="0" smtClean="0">
                <a:latin typeface="Arial"/>
                <a:cs typeface="Arial"/>
              </a:rPr>
              <a:t/>
            </a:r>
            <a:br>
              <a:rPr sz="1900" dirty="0" smtClean="0">
                <a:latin typeface="Arial"/>
                <a:cs typeface="Arial"/>
              </a:rPr>
            </a:br>
            <a:r>
              <a:rPr lang="x-none" sz="1900" dirty="0" smtClean="0">
                <a:latin typeface="Arial"/>
                <a:cs typeface="Arial"/>
              </a:rPr>
              <a:t>2021 წელი</a:t>
            </a:r>
            <a:endParaRPr sz="1900" dirty="0">
              <a:latin typeface="Arial"/>
              <a:cs typeface="Arial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159279577"/>
              </p:ext>
            </p:extLst>
          </p:nvPr>
        </p:nvGraphicFramePr>
        <p:xfrm>
          <a:off x="457200" y="1123897"/>
          <a:ext cx="8229600" cy="5353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76727" y="264058"/>
            <a:ext cx="2683510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70" dirty="0"/>
              <a:t>ისრაელის</a:t>
            </a:r>
            <a:r>
              <a:rPr sz="2500" spc="95" dirty="0"/>
              <a:t> </a:t>
            </a:r>
            <a:r>
              <a:rPr sz="2500" spc="10" dirty="0"/>
              <a:t>ცენტრი</a:t>
            </a:r>
            <a:endParaRPr sz="2500"/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1798840228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24326" y="315807"/>
            <a:ext cx="3962274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15" dirty="0" err="1" smtClean="0"/>
              <a:t>უკრაინისტიკის</a:t>
            </a:r>
            <a:r>
              <a:rPr sz="2500" spc="90" dirty="0" smtClean="0"/>
              <a:t> </a:t>
            </a:r>
            <a:r>
              <a:rPr sz="2500" spc="10" dirty="0" err="1" smtClean="0"/>
              <a:t>ცენტრი</a:t>
            </a:r>
            <a:endParaRPr sz="2500" dirty="0"/>
          </a:p>
        </p:txBody>
      </p:sp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1014053093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24800" y="6248400"/>
            <a:ext cx="103720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-50" dirty="0" smtClean="0">
                <a:solidFill>
                  <a:srgbClr val="FFFFFF"/>
                </a:solidFill>
                <a:latin typeface="Noto Sans Display Medium"/>
                <a:cs typeface="Noto Sans Display Medium"/>
              </a:rPr>
              <a:t>20</a:t>
            </a:r>
            <a:r>
              <a:rPr sz="1800" b="0" spc="-60" dirty="0" smtClean="0">
                <a:solidFill>
                  <a:srgbClr val="FFFFFF"/>
                </a:solidFill>
                <a:latin typeface="Noto Sans Display Medium"/>
                <a:cs typeface="Noto Sans Display Medium"/>
              </a:rPr>
              <a:t>2</a:t>
            </a:r>
            <a:r>
              <a:rPr lang="en-US" dirty="0">
                <a:solidFill>
                  <a:srgbClr val="FFFFFF"/>
                </a:solidFill>
                <a:latin typeface="Noto Sans Display Medium"/>
                <a:cs typeface="Noto Sans Display Medium"/>
              </a:rPr>
              <a:t>1</a:t>
            </a:r>
            <a:endParaRPr sz="1800" dirty="0">
              <a:latin typeface="Noto Sans Display Medium"/>
              <a:cs typeface="Noto Sans Display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6375" y="4359020"/>
            <a:ext cx="57873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i="1" spc="1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მოამზადა </a:t>
            </a:r>
            <a:r>
              <a:rPr sz="1800" b="1" i="1" spc="6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ჰუმანიტარულ </a:t>
            </a:r>
            <a:r>
              <a:rPr sz="1800" b="1" i="1" spc="-2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მეცნიერებათა </a:t>
            </a:r>
            <a:r>
              <a:rPr sz="1800" b="1" i="1" spc="4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ფაკულტეტის  </a:t>
            </a:r>
            <a:r>
              <a:rPr sz="1800" b="1" i="1" spc="-3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სამეცნიერო კვლევებისა </a:t>
            </a:r>
            <a:r>
              <a:rPr sz="1800" b="1" i="1" spc="1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და </a:t>
            </a:r>
            <a:r>
              <a:rPr sz="1800" b="1" i="1" spc="-2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განვითარების სამსახურმა  </a:t>
            </a:r>
            <a:r>
              <a:rPr sz="1800" b="1" i="1" spc="4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ფაკულტეტის </a:t>
            </a:r>
            <a:r>
              <a:rPr sz="1800" b="1" i="1" spc="-4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სასწავლო</a:t>
            </a:r>
            <a:r>
              <a:rPr sz="1800" b="1" spc="-45" dirty="0">
                <a:solidFill>
                  <a:srgbClr val="FFFFFF"/>
                </a:solidFill>
                <a:latin typeface="DejaVu Sans"/>
                <a:cs typeface="DejaVu Sans"/>
              </a:rPr>
              <a:t>-</a:t>
            </a:r>
            <a:r>
              <a:rPr sz="1800" b="1" i="1" spc="-4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სამეცნიერო </a:t>
            </a:r>
            <a:r>
              <a:rPr sz="1800" b="1" i="1" spc="9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ინსტიტუტების  </a:t>
            </a:r>
            <a:r>
              <a:rPr sz="1800" b="1" i="1" spc="-1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მიერ </a:t>
            </a:r>
            <a:r>
              <a:rPr sz="1800" b="1" i="1" spc="-5" dirty="0" err="1">
                <a:solidFill>
                  <a:srgbClr val="FFFFFF"/>
                </a:solidFill>
                <a:latin typeface="DejaVu Sans Condensed"/>
                <a:cs typeface="DejaVu Sans Condensed"/>
              </a:rPr>
              <a:t>წარმოდგენილი</a:t>
            </a:r>
            <a:r>
              <a:rPr sz="1800" b="1" i="1" spc="-425" dirty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1800" b="1" i="1" spc="-425" dirty="0" smtClean="0">
                <a:solidFill>
                  <a:srgbClr val="FFFFFF"/>
                </a:solidFill>
                <a:latin typeface="DejaVu Sans Condensed"/>
                <a:cs typeface="DejaVu Sans Condensed"/>
              </a:rPr>
              <a:t>  </a:t>
            </a:r>
            <a:r>
              <a:rPr sz="1800" b="1" i="1" spc="-30" dirty="0" err="1" smtClean="0">
                <a:solidFill>
                  <a:srgbClr val="FFFFFF"/>
                </a:solidFill>
                <a:latin typeface="DejaVu Sans Condensed"/>
                <a:cs typeface="DejaVu Sans Condensed"/>
              </a:rPr>
              <a:t>ანგარიშების</a:t>
            </a:r>
            <a:r>
              <a:rPr sz="1800" b="1" i="1" spc="-30" dirty="0" smtClean="0">
                <a:solidFill>
                  <a:srgbClr val="FFFFFF"/>
                </a:solidFill>
                <a:latin typeface="DejaVu Sans Condensed"/>
                <a:cs typeface="DejaVu Sans Condensed"/>
              </a:rPr>
              <a:t> </a:t>
            </a:r>
            <a:r>
              <a:rPr sz="1800" b="1" i="1" spc="55" dirty="0" err="1" smtClean="0">
                <a:solidFill>
                  <a:srgbClr val="FFFFFF"/>
                </a:solidFill>
                <a:latin typeface="DejaVu Sans Condensed"/>
                <a:cs typeface="DejaVu Sans Condensed"/>
              </a:rPr>
              <a:t>მიხედვით</a:t>
            </a:r>
            <a:r>
              <a:rPr sz="1800" b="1" i="1" spc="55" dirty="0" smtClean="0">
                <a:solidFill>
                  <a:srgbClr val="FFFFFF"/>
                </a:solidFill>
                <a:latin typeface="DejaVu Sans Condensed"/>
                <a:cs typeface="DejaVu Sans Condensed"/>
              </a:rPr>
              <a:t>.</a:t>
            </a:r>
            <a:endParaRPr sz="1800" dirty="0">
              <a:latin typeface="DejaVu Sans Condensed"/>
              <a:cs typeface="DejaVu Sans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/>
          </p:cNvSpPr>
          <p:nvPr/>
        </p:nvSpPr>
        <p:spPr>
          <a:xfrm>
            <a:off x="1911150" y="247128"/>
            <a:ext cx="5825870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ka-GE" sz="1900" b="1" kern="0" dirty="0" smtClean="0">
                <a:solidFill>
                  <a:schemeClr val="bg1"/>
                </a:solidFill>
                <a:latin typeface="Arial"/>
                <a:cs typeface="Arial"/>
              </a:rPr>
              <a:t>თსუ ჰუმანიტარულ მეცნიერებათა ფაკულტეტი</a:t>
            </a:r>
            <a:br>
              <a:rPr lang="ka-GE" sz="1900" b="1" kern="0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ka-GE" sz="1900" b="1" kern="0" dirty="0" smtClean="0">
                <a:solidFill>
                  <a:schemeClr val="bg1"/>
                </a:solidFill>
                <a:latin typeface="Arial"/>
                <a:cs typeface="Arial"/>
              </a:rPr>
              <a:t>2021 წელი</a:t>
            </a:r>
            <a:endParaRPr lang="ka-GE" sz="1900" b="1" kern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839139755"/>
              </p:ext>
            </p:extLst>
          </p:nvPr>
        </p:nvGraphicFramePr>
        <p:xfrm>
          <a:off x="337458" y="1371600"/>
          <a:ext cx="4114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58760027"/>
              </p:ext>
            </p:extLst>
          </p:nvPr>
        </p:nvGraphicFramePr>
        <p:xfrm>
          <a:off x="4810478" y="2514600"/>
          <a:ext cx="4114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28600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ka-GE" b="1" kern="0" dirty="0">
                <a:solidFill>
                  <a:schemeClr val="bg1"/>
                </a:solidFill>
                <a:latin typeface="Arial"/>
                <a:cs typeface="Arial"/>
              </a:rPr>
              <a:t>თსუ ჰუმანიტარულ მეცნიერებათა ფაკულტეტი</a:t>
            </a:r>
            <a:br>
              <a:rPr lang="ka-GE" b="1" kern="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ka-GE" b="1" kern="0" dirty="0">
                <a:solidFill>
                  <a:schemeClr val="bg1"/>
                </a:solidFill>
                <a:latin typeface="Arial"/>
                <a:cs typeface="Arial"/>
              </a:rPr>
              <a:t>2021 წელი</a:t>
            </a:r>
            <a:endParaRPr lang="ka-GE" b="1" kern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87325998"/>
              </p:ext>
            </p:extLst>
          </p:nvPr>
        </p:nvGraphicFramePr>
        <p:xfrm>
          <a:off x="838200" y="1219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869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831975" y="408532"/>
            <a:ext cx="5191125" cy="474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950" spc="-10" dirty="0"/>
              <a:t>ქართული </a:t>
            </a:r>
            <a:r>
              <a:rPr sz="2950" spc="-55" dirty="0" err="1"/>
              <a:t>ენის</a:t>
            </a:r>
            <a:r>
              <a:rPr sz="2950" spc="-695" dirty="0"/>
              <a:t> </a:t>
            </a:r>
            <a:r>
              <a:rPr sz="2950" spc="-695" dirty="0" smtClean="0"/>
              <a:t>   </a:t>
            </a:r>
            <a:r>
              <a:rPr sz="2950" spc="-90" dirty="0" smtClean="0"/>
              <a:t>ს/ს  </a:t>
            </a:r>
            <a:r>
              <a:rPr sz="2950" spc="-90" dirty="0" err="1" smtClean="0"/>
              <a:t>ინსტიტუტი</a:t>
            </a:r>
            <a:endParaRPr sz="2950" dirty="0"/>
          </a:p>
        </p:txBody>
      </p:sp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3147269945"/>
              </p:ext>
            </p:extLst>
          </p:nvPr>
        </p:nvGraphicFramePr>
        <p:xfrm>
          <a:off x="381000" y="1066800"/>
          <a:ext cx="8382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6136" y="184429"/>
            <a:ext cx="7262064" cy="831638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964689" marR="5080" indent="-1952625">
              <a:lnSpc>
                <a:spcPts val="3180"/>
              </a:lnSpc>
              <a:spcBef>
                <a:spcPts val="85"/>
              </a:spcBef>
            </a:pPr>
            <a:r>
              <a:rPr sz="2500" spc="10" dirty="0"/>
              <a:t>ქართული </a:t>
            </a:r>
            <a:r>
              <a:rPr sz="2500" spc="30" dirty="0"/>
              <a:t>ლიტერატურის </a:t>
            </a:r>
            <a:r>
              <a:rPr sz="2500" spc="5" dirty="0" err="1"/>
              <a:t>ისტორიის</a:t>
            </a:r>
            <a:r>
              <a:rPr sz="2500" spc="-610" dirty="0"/>
              <a:t> </a:t>
            </a:r>
            <a:r>
              <a:rPr sz="2500" spc="-610" dirty="0" smtClean="0"/>
              <a:t>  </a:t>
            </a:r>
            <a:r>
              <a:rPr sz="2500" spc="-60" dirty="0" smtClean="0"/>
              <a:t>ს/ს  </a:t>
            </a:r>
            <a:r>
              <a:rPr sz="2500" i="1" spc="145" dirty="0"/>
              <a:t>ინსტიტუტი</a:t>
            </a:r>
            <a:endParaRPr sz="2500" dirty="0"/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772339408"/>
              </p:ext>
            </p:extLst>
          </p:nvPr>
        </p:nvGraphicFramePr>
        <p:xfrm>
          <a:off x="304800" y="1143000"/>
          <a:ext cx="8534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78204" y="169570"/>
            <a:ext cx="6825615" cy="8140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sz="2500" spc="45" dirty="0"/>
              <a:t>თეორიული </a:t>
            </a:r>
            <a:r>
              <a:rPr sz="2500" spc="-20" dirty="0" err="1"/>
              <a:t>და</a:t>
            </a:r>
            <a:r>
              <a:rPr sz="2500" spc="-20" dirty="0"/>
              <a:t> </a:t>
            </a:r>
            <a:r>
              <a:rPr sz="2500" spc="-55" dirty="0" err="1" smtClean="0"/>
              <a:t>გამოყენებითი</a:t>
            </a:r>
            <a:r>
              <a:rPr lang="en-US" sz="2500" spc="-55" dirty="0" smtClean="0"/>
              <a:t> </a:t>
            </a:r>
            <a:r>
              <a:rPr sz="2500" spc="-615" dirty="0" smtClean="0"/>
              <a:t> </a:t>
            </a:r>
            <a:r>
              <a:rPr sz="2500" spc="-55" dirty="0" err="1" smtClean="0"/>
              <a:t>ენათმეცნიერების</a:t>
            </a:r>
            <a:endParaRPr sz="2500" dirty="0"/>
          </a:p>
          <a:p>
            <a:pPr marL="3227070" algn="ctr">
              <a:lnSpc>
                <a:spcPct val="100000"/>
              </a:lnSpc>
              <a:spcBef>
                <a:spcPts val="170"/>
              </a:spcBef>
            </a:pPr>
            <a:r>
              <a:rPr sz="2500" spc="-60" dirty="0"/>
              <a:t>ს/ს</a:t>
            </a:r>
            <a:r>
              <a:rPr sz="2500" spc="-204" dirty="0"/>
              <a:t> </a:t>
            </a:r>
            <a:r>
              <a:rPr sz="2500" spc="145" dirty="0"/>
              <a:t>ინსტიტუტი</a:t>
            </a:r>
            <a:endParaRPr sz="2500" dirty="0"/>
          </a:p>
        </p:txBody>
      </p: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3834773952"/>
              </p:ext>
            </p:extLst>
          </p:nvPr>
        </p:nvGraphicFramePr>
        <p:xfrm>
          <a:off x="381000" y="12954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0099" y="196552"/>
            <a:ext cx="6619240" cy="58928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2651125" marR="5080" indent="-2639060">
              <a:lnSpc>
                <a:spcPts val="2160"/>
              </a:lnSpc>
              <a:spcBef>
                <a:spcPts val="270"/>
              </a:spcBef>
            </a:pPr>
            <a:r>
              <a:rPr sz="1900" b="1" i="1" spc="2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თეორიული </a:t>
            </a:r>
            <a:r>
              <a:rPr sz="1900" b="1" i="1" spc="-3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და </a:t>
            </a:r>
            <a:r>
              <a:rPr sz="1900" b="1" i="1" spc="-2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შედარებითი </a:t>
            </a:r>
            <a:r>
              <a:rPr sz="1900" b="1" i="1" spc="-1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ლიტერატურათმცოდნეობის </a:t>
            </a:r>
            <a:r>
              <a:rPr sz="1900" b="1" i="1" spc="-50" dirty="0">
                <a:solidFill>
                  <a:srgbClr val="FFFFFF"/>
                </a:solidFill>
                <a:latin typeface="DejaVu Sans Condensed"/>
                <a:cs typeface="DejaVu Sans Condensed"/>
              </a:rPr>
              <a:t>ს/ს  </a:t>
            </a:r>
            <a:r>
              <a:rPr sz="1900" b="1" i="1" spc="105" dirty="0">
                <a:solidFill>
                  <a:srgbClr val="FFFFFF"/>
                </a:solidFill>
                <a:latin typeface="DejaVu Sans Condensed"/>
                <a:cs typeface="DejaVu Sans Condensed"/>
              </a:rPr>
              <a:t>ინსტიტუტი</a:t>
            </a:r>
            <a:endParaRPr sz="1900">
              <a:latin typeface="DejaVu Sans Condensed"/>
              <a:cs typeface="DejaVu Sans Condensed"/>
            </a:endParaRPr>
          </a:p>
        </p:txBody>
      </p: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4186603768"/>
              </p:ext>
            </p:extLst>
          </p:nvPr>
        </p:nvGraphicFramePr>
        <p:xfrm>
          <a:off x="304800" y="9906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</TotalTime>
  <Words>465</Words>
  <Application>Microsoft Office PowerPoint</Application>
  <PresentationFormat>On-screen Show (4:3)</PresentationFormat>
  <Paragraphs>350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DejaVu Sans</vt:lpstr>
      <vt:lpstr>DejaVu Sans Condensed</vt:lpstr>
      <vt:lpstr>Noto Sans Display Medium</vt:lpstr>
      <vt:lpstr>Sylfaen</vt:lpstr>
      <vt:lpstr>Office Theme</vt:lpstr>
      <vt:lpstr>PowerPoint Presentation</vt:lpstr>
      <vt:lpstr>თსუ ჰუმანიტარულ მეცნიერებათა ფაკულტეტი 2021 წელი</vt:lpstr>
      <vt:lpstr>თსუ ჰუმანიტარულ მეცნიერებათა ფაკულტეტი 2021 წელი</vt:lpstr>
      <vt:lpstr>PowerPoint Presentation</vt:lpstr>
      <vt:lpstr>PowerPoint Presentation</vt:lpstr>
      <vt:lpstr>ქართული ენის    ს/ს  ინსტიტუტი</vt:lpstr>
      <vt:lpstr>ქართული ლიტერატურის ისტორიის   ს/ს  ინსტიტუტი</vt:lpstr>
      <vt:lpstr>თეორიული და გამოყენებითი  ენათმეცნიერების ს/ს ინსტიტუტი</vt:lpstr>
      <vt:lpstr>PowerPoint Presentation</vt:lpstr>
      <vt:lpstr>კავკასიოლოგიის ს/ს ინსტიტუტი</vt:lpstr>
      <vt:lpstr>საქართველოს ისტორიის ს/ს  ინსტიტუტი</vt:lpstr>
      <vt:lpstr>მსოფლიო ისტორიის ს/ს ინსტიტუტი</vt:lpstr>
      <vt:lpstr>არქეოლოგიის ს/ს ინსტიტუტი</vt:lpstr>
      <vt:lpstr>ეთნოლოგიის ს/ს ინსტიტუტი</vt:lpstr>
      <vt:lpstr>კულტურის   კვლევების ს/ს ინსტიტუტი</vt:lpstr>
      <vt:lpstr>PowerPoint Presentation</vt:lpstr>
      <vt:lpstr>PowerPoint Presentation</vt:lpstr>
      <vt:lpstr>PowerPoint Presentation</vt:lpstr>
      <vt:lpstr>სლავისტიკის ს/ს  ინსტიტუტი</vt:lpstr>
      <vt:lpstr>ფილოსოფიის ს/ს  ინსტიტუტი</vt:lpstr>
      <vt:lpstr>ამერიკისმცოდნეობის ს/ს ინსტიტუტი</vt:lpstr>
      <vt:lpstr>აღმოსავლეთმცოდნეობის ს/ს ინსტიტუტი</vt:lpstr>
      <vt:lpstr>PowerPoint Presentation</vt:lpstr>
      <vt:lpstr>ვიზუალური  ხელოვნების ს/ს ინსტიტუტი</vt:lpstr>
      <vt:lpstr>ქართველოლოგიური სკოლის  ცენტრი</vt:lpstr>
      <vt:lpstr>შექსპირის შემსწავლელი ს/ს ცენტრი</vt:lpstr>
      <vt:lpstr>სკანდინავისტიკის ცენტრი</vt:lpstr>
      <vt:lpstr>იაპონური  ენისა და კულტურის  ცენტრი</vt:lpstr>
      <vt:lpstr>პოლონისტიკის  ცენტრი</vt:lpstr>
      <vt:lpstr>ისრაელის ცენტრი</vt:lpstr>
      <vt:lpstr>უკრაინისტიკის ცენტრი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t.goguadze</dc:creator>
  <cp:lastModifiedBy>user</cp:lastModifiedBy>
  <cp:revision>59</cp:revision>
  <dcterms:created xsi:type="dcterms:W3CDTF">2022-07-18T10:10:26Z</dcterms:created>
  <dcterms:modified xsi:type="dcterms:W3CDTF">2022-07-18T20:58:10Z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2022-07-18T00:00:00Z</vt:filetime>
  </property>
</Properties>
</file>